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80" r:id="rId3"/>
    <p:sldId id="281" r:id="rId4"/>
    <p:sldId id="285" r:id="rId5"/>
    <p:sldId id="261" r:id="rId6"/>
    <p:sldId id="262" r:id="rId7"/>
    <p:sldId id="284" r:id="rId8"/>
    <p:sldId id="263" r:id="rId9"/>
    <p:sldId id="264" r:id="rId10"/>
    <p:sldId id="265" r:id="rId11"/>
    <p:sldId id="267" r:id="rId12"/>
    <p:sldId id="266" r:id="rId13"/>
    <p:sldId id="275" r:id="rId14"/>
    <p:sldId id="276" r:id="rId15"/>
    <p:sldId id="294" r:id="rId16"/>
    <p:sldId id="277" r:id="rId17"/>
    <p:sldId id="278" r:id="rId18"/>
    <p:sldId id="270" r:id="rId19"/>
    <p:sldId id="268" r:id="rId20"/>
    <p:sldId id="272" r:id="rId21"/>
    <p:sldId id="292" r:id="rId22"/>
    <p:sldId id="271" r:id="rId23"/>
    <p:sldId id="295" r:id="rId24"/>
    <p:sldId id="293" r:id="rId25"/>
    <p:sldId id="296" r:id="rId26"/>
    <p:sldId id="258" r:id="rId27"/>
    <p:sldId id="273" r:id="rId28"/>
    <p:sldId id="274" r:id="rId29"/>
    <p:sldId id="291" r:id="rId30"/>
    <p:sldId id="299" r:id="rId31"/>
    <p:sldId id="298" r:id="rId32"/>
    <p:sldId id="290" r:id="rId33"/>
    <p:sldId id="288" r:id="rId34"/>
    <p:sldId id="297" r:id="rId35"/>
    <p:sldId id="279" r:id="rId3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43" autoAdjust="0"/>
    <p:restoredTop sz="94660"/>
  </p:normalViewPr>
  <p:slideViewPr>
    <p:cSldViewPr snapToGrid="0">
      <p:cViewPr varScale="1">
        <p:scale>
          <a:sx n="77" d="100"/>
          <a:sy n="77" d="100"/>
        </p:scale>
        <p:origin x="68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grpSp>
        <p:nvGrpSpPr>
          <p:cNvPr id="7" name="Group 9"/>
          <p:cNvGrpSpPr>
            <a:grpSpLocks noChangeAspect="1"/>
          </p:cNvGrpSpPr>
          <p:nvPr/>
        </p:nvGrpSpPr>
        <p:grpSpPr bwMode="hidden">
          <a:xfrm>
            <a:off x="282220" y="5353963"/>
            <a:ext cx="11631168"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grpSp>
      <p:sp>
        <p:nvSpPr>
          <p:cNvPr id="2" name="Title 1"/>
          <p:cNvSpPr>
            <a:spLocks noGrp="1"/>
          </p:cNvSpPr>
          <p:nvPr>
            <p:ph type="ctrTitle"/>
          </p:nvPr>
        </p:nvSpPr>
        <p:spPr>
          <a:xfrm>
            <a:off x="914400" y="1600200"/>
            <a:ext cx="103632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828800" y="3556001"/>
            <a:ext cx="85344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16D2647-21DF-4543-BF63-D4A43317CB82}" type="datetimeFigureOut">
              <a:rPr lang="en-US" smtClean="0">
                <a:solidFill>
                  <a:srgbClr val="073E87"/>
                </a:solidFill>
              </a:rPr>
              <a:pPr/>
              <a:t>11/4/2021</a:t>
            </a:fld>
            <a:endParaRPr lang="en-US" dirty="0">
              <a:solidFill>
                <a:srgbClr val="073E87"/>
              </a:solidFill>
            </a:endParaRPr>
          </a:p>
        </p:txBody>
      </p:sp>
      <p:sp>
        <p:nvSpPr>
          <p:cNvPr id="5" name="Footer Placeholder 4"/>
          <p:cNvSpPr>
            <a:spLocks noGrp="1"/>
          </p:cNvSpPr>
          <p:nvPr>
            <p:ph type="ftr" sz="quarter" idx="11"/>
          </p:nvPr>
        </p:nvSpPr>
        <p:spPr/>
        <p:txBody>
          <a:bodyPr/>
          <a:lstStyle/>
          <a:p>
            <a:endParaRPr lang="en-US" dirty="0">
              <a:solidFill>
                <a:srgbClr val="073E87"/>
              </a:solidFill>
            </a:endParaRPr>
          </a:p>
        </p:txBody>
      </p:sp>
      <p:sp>
        <p:nvSpPr>
          <p:cNvPr id="6" name="Slide Number Placeholder 5"/>
          <p:cNvSpPr>
            <a:spLocks noGrp="1"/>
          </p:cNvSpPr>
          <p:nvPr>
            <p:ph type="sldNum" sz="quarter" idx="12"/>
          </p:nvPr>
        </p:nvSpPr>
        <p:spPr/>
        <p:txBody>
          <a:bodyPr/>
          <a:lstStyle/>
          <a:p>
            <a:fld id="{0CD65FF7-451D-40B9-8454-9CCCFE7FF6BD}" type="slidenum">
              <a:rPr lang="en-US" smtClean="0">
                <a:solidFill>
                  <a:srgbClr val="073E87"/>
                </a:solidFill>
              </a:rPr>
              <a:pPr/>
              <a:t>‹#›</a:t>
            </a:fld>
            <a:endParaRPr lang="en-US" dirty="0">
              <a:solidFill>
                <a:srgbClr val="073E87"/>
              </a:solidFill>
            </a:endParaRPr>
          </a:p>
        </p:txBody>
      </p:sp>
    </p:spTree>
    <p:extLst>
      <p:ext uri="{BB962C8B-B14F-4D97-AF65-F5344CB8AC3E}">
        <p14:creationId xmlns:p14="http://schemas.microsoft.com/office/powerpoint/2010/main" val="3527106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6D2647-21DF-4543-BF63-D4A43317CB82}" type="datetimeFigureOut">
              <a:rPr lang="en-US" smtClean="0">
                <a:solidFill>
                  <a:srgbClr val="073E87"/>
                </a:solidFill>
              </a:rPr>
              <a:pPr/>
              <a:t>11/4/2021</a:t>
            </a:fld>
            <a:endParaRPr lang="en-US" dirty="0">
              <a:solidFill>
                <a:srgbClr val="073E87"/>
              </a:solidFill>
            </a:endParaRPr>
          </a:p>
        </p:txBody>
      </p:sp>
      <p:sp>
        <p:nvSpPr>
          <p:cNvPr id="5" name="Footer Placeholder 4"/>
          <p:cNvSpPr>
            <a:spLocks noGrp="1"/>
          </p:cNvSpPr>
          <p:nvPr>
            <p:ph type="ftr" sz="quarter" idx="11"/>
          </p:nvPr>
        </p:nvSpPr>
        <p:spPr/>
        <p:txBody>
          <a:bodyPr/>
          <a:lstStyle/>
          <a:p>
            <a:endParaRPr lang="en-US" dirty="0">
              <a:solidFill>
                <a:srgbClr val="073E87"/>
              </a:solidFill>
            </a:endParaRPr>
          </a:p>
        </p:txBody>
      </p:sp>
      <p:sp>
        <p:nvSpPr>
          <p:cNvPr id="6" name="Slide Number Placeholder 5"/>
          <p:cNvSpPr>
            <a:spLocks noGrp="1"/>
          </p:cNvSpPr>
          <p:nvPr>
            <p:ph type="sldNum" sz="quarter" idx="12"/>
          </p:nvPr>
        </p:nvSpPr>
        <p:spPr/>
        <p:txBody>
          <a:bodyPr/>
          <a:lstStyle/>
          <a:p>
            <a:fld id="{0CD65FF7-451D-40B9-8454-9CCCFE7FF6BD}" type="slidenum">
              <a:rPr lang="en-US" smtClean="0">
                <a:solidFill>
                  <a:srgbClr val="073E87"/>
                </a:solidFill>
              </a:rPr>
              <a:pPr/>
              <a:t>‹#›</a:t>
            </a:fld>
            <a:endParaRPr lang="en-US" dirty="0">
              <a:solidFill>
                <a:srgbClr val="073E87"/>
              </a:solidFill>
            </a:endParaRPr>
          </a:p>
        </p:txBody>
      </p:sp>
    </p:spTree>
    <p:extLst>
      <p:ext uri="{BB962C8B-B14F-4D97-AF65-F5344CB8AC3E}">
        <p14:creationId xmlns:p14="http://schemas.microsoft.com/office/powerpoint/2010/main" val="805717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4" name="Date Placeholder 3"/>
          <p:cNvSpPr>
            <a:spLocks noGrp="1"/>
          </p:cNvSpPr>
          <p:nvPr>
            <p:ph type="dt" sz="half" idx="10"/>
          </p:nvPr>
        </p:nvSpPr>
        <p:spPr/>
        <p:txBody>
          <a:bodyPr/>
          <a:lstStyle/>
          <a:p>
            <a:fld id="{016D2647-21DF-4543-BF63-D4A43317CB82}" type="datetimeFigureOut">
              <a:rPr lang="en-US" smtClean="0">
                <a:solidFill>
                  <a:srgbClr val="073E87"/>
                </a:solidFill>
              </a:rPr>
              <a:pPr/>
              <a:t>11/4/2021</a:t>
            </a:fld>
            <a:endParaRPr lang="en-US" dirty="0">
              <a:solidFill>
                <a:srgbClr val="073E87"/>
              </a:solidFill>
            </a:endParaRPr>
          </a:p>
        </p:txBody>
      </p:sp>
      <p:sp>
        <p:nvSpPr>
          <p:cNvPr id="5" name="Footer Placeholder 4"/>
          <p:cNvSpPr>
            <a:spLocks noGrp="1"/>
          </p:cNvSpPr>
          <p:nvPr>
            <p:ph type="ftr" sz="quarter" idx="11"/>
          </p:nvPr>
        </p:nvSpPr>
        <p:spPr/>
        <p:txBody>
          <a:bodyPr/>
          <a:lstStyle/>
          <a:p>
            <a:endParaRPr lang="en-US" dirty="0">
              <a:solidFill>
                <a:srgbClr val="073E87"/>
              </a:solidFill>
            </a:endParaRPr>
          </a:p>
        </p:txBody>
      </p:sp>
      <p:sp>
        <p:nvSpPr>
          <p:cNvPr id="6" name="Slide Number Placeholder 5"/>
          <p:cNvSpPr>
            <a:spLocks noGrp="1"/>
          </p:cNvSpPr>
          <p:nvPr>
            <p:ph type="sldNum" sz="quarter" idx="12"/>
          </p:nvPr>
        </p:nvSpPr>
        <p:spPr/>
        <p:txBody>
          <a:bodyPr/>
          <a:lstStyle/>
          <a:p>
            <a:fld id="{0CD65FF7-451D-40B9-8454-9CCCFE7FF6BD}" type="slidenum">
              <a:rPr lang="en-US" smtClean="0">
                <a:solidFill>
                  <a:srgbClr val="073E87"/>
                </a:solidFill>
              </a:rPr>
              <a:pPr/>
              <a:t>‹#›</a:t>
            </a:fld>
            <a:endParaRPr lang="en-US" dirty="0">
              <a:solidFill>
                <a:srgbClr val="073E87"/>
              </a:solidFill>
            </a:endParaRPr>
          </a:p>
        </p:txBody>
      </p:sp>
      <p:grpSp>
        <p:nvGrpSpPr>
          <p:cNvPr id="15" name="Group 14"/>
          <p:cNvGrpSpPr>
            <a:grpSpLocks noChangeAspect="1"/>
          </p:cNvGrpSpPr>
          <p:nvPr/>
        </p:nvGrpSpPr>
        <p:grpSpPr bwMode="hidden">
          <a:xfrm>
            <a:off x="282220" y="714191"/>
            <a:ext cx="11631168"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grpSp>
      <p:sp>
        <p:nvSpPr>
          <p:cNvPr id="2" name="Vertical Title 1"/>
          <p:cNvSpPr>
            <a:spLocks noGrp="1"/>
          </p:cNvSpPr>
          <p:nvPr>
            <p:ph type="title" orient="vert"/>
          </p:nvPr>
        </p:nvSpPr>
        <p:spPr>
          <a:xfrm>
            <a:off x="8839200" y="1447801"/>
            <a:ext cx="27432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09600" y="1447800"/>
            <a:ext cx="80264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88748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6D2647-21DF-4543-BF63-D4A43317CB82}" type="datetimeFigureOut">
              <a:rPr lang="en-US" smtClean="0">
                <a:solidFill>
                  <a:srgbClr val="073E87"/>
                </a:solidFill>
              </a:rPr>
              <a:pPr/>
              <a:t>11/4/2021</a:t>
            </a:fld>
            <a:endParaRPr lang="en-US" dirty="0">
              <a:solidFill>
                <a:srgbClr val="073E87"/>
              </a:solidFill>
            </a:endParaRPr>
          </a:p>
        </p:txBody>
      </p:sp>
      <p:sp>
        <p:nvSpPr>
          <p:cNvPr id="5" name="Footer Placeholder 4"/>
          <p:cNvSpPr>
            <a:spLocks noGrp="1"/>
          </p:cNvSpPr>
          <p:nvPr>
            <p:ph type="ftr" sz="quarter" idx="11"/>
          </p:nvPr>
        </p:nvSpPr>
        <p:spPr/>
        <p:txBody>
          <a:bodyPr/>
          <a:lstStyle/>
          <a:p>
            <a:endParaRPr lang="en-US" dirty="0">
              <a:solidFill>
                <a:srgbClr val="073E87"/>
              </a:solidFill>
            </a:endParaRPr>
          </a:p>
        </p:txBody>
      </p:sp>
      <p:sp>
        <p:nvSpPr>
          <p:cNvPr id="6" name="Slide Number Placeholder 5"/>
          <p:cNvSpPr>
            <a:spLocks noGrp="1"/>
          </p:cNvSpPr>
          <p:nvPr>
            <p:ph type="sldNum" sz="quarter" idx="12"/>
          </p:nvPr>
        </p:nvSpPr>
        <p:spPr/>
        <p:txBody>
          <a:bodyPr/>
          <a:lstStyle/>
          <a:p>
            <a:fld id="{0CD65FF7-451D-40B9-8454-9CCCFE7FF6BD}" type="slidenum">
              <a:rPr lang="en-US" smtClean="0">
                <a:solidFill>
                  <a:srgbClr val="073E87"/>
                </a:solidFill>
              </a:rPr>
              <a:pPr/>
              <a:t>‹#›</a:t>
            </a:fld>
            <a:endParaRPr lang="en-US" dirty="0">
              <a:solidFill>
                <a:srgbClr val="073E87"/>
              </a:solidFill>
            </a:endParaRPr>
          </a:p>
        </p:txBody>
      </p:sp>
      <p:sp>
        <p:nvSpPr>
          <p:cNvPr id="7" name="Title 6"/>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39805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228600"/>
            <a:ext cx="11594592"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9" name="Freeform 14"/>
          <p:cNvSpPr>
            <a:spLocks/>
          </p:cNvSpPr>
          <p:nvPr/>
        </p:nvSpPr>
        <p:spPr bwMode="hidden">
          <a:xfrm>
            <a:off x="8063251" y="4203592"/>
            <a:ext cx="383523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10" name="Freeform 18"/>
          <p:cNvSpPr>
            <a:spLocks/>
          </p:cNvSpPr>
          <p:nvPr/>
        </p:nvSpPr>
        <p:spPr bwMode="hidden">
          <a:xfrm>
            <a:off x="3492427" y="4075290"/>
            <a:ext cx="7392687"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11" name="Freeform 22"/>
          <p:cNvSpPr>
            <a:spLocks/>
          </p:cNvSpPr>
          <p:nvPr/>
        </p:nvSpPr>
        <p:spPr bwMode="hidden">
          <a:xfrm>
            <a:off x="3771637" y="4087562"/>
            <a:ext cx="729064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12" name="Freeform 26"/>
          <p:cNvSpPr>
            <a:spLocks/>
          </p:cNvSpPr>
          <p:nvPr/>
        </p:nvSpPr>
        <p:spPr bwMode="hidden">
          <a:xfrm>
            <a:off x="7479319" y="4074175"/>
            <a:ext cx="4410667"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useBgFill="1">
        <p:nvSpPr>
          <p:cNvPr id="13" name="Freeform 10"/>
          <p:cNvSpPr>
            <a:spLocks/>
          </p:cNvSpPr>
          <p:nvPr/>
        </p:nvSpPr>
        <p:spPr bwMode="hidden">
          <a:xfrm>
            <a:off x="282220" y="4058555"/>
            <a:ext cx="11631168"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2" name="Title 1"/>
          <p:cNvSpPr>
            <a:spLocks noGrp="1"/>
          </p:cNvSpPr>
          <p:nvPr>
            <p:ph type="title"/>
          </p:nvPr>
        </p:nvSpPr>
        <p:spPr>
          <a:xfrm>
            <a:off x="920043" y="2463560"/>
            <a:ext cx="103632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823153" y="1437449"/>
            <a:ext cx="8556979"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6D2647-21DF-4543-BF63-D4A43317CB82}" type="datetimeFigureOut">
              <a:rPr lang="en-US" smtClean="0">
                <a:solidFill>
                  <a:srgbClr val="073E87"/>
                </a:solidFill>
              </a:rPr>
              <a:pPr/>
              <a:t>11/4/2021</a:t>
            </a:fld>
            <a:endParaRPr lang="en-US" dirty="0">
              <a:solidFill>
                <a:srgbClr val="073E87"/>
              </a:solidFill>
            </a:endParaRPr>
          </a:p>
        </p:txBody>
      </p:sp>
      <p:sp>
        <p:nvSpPr>
          <p:cNvPr id="5" name="Footer Placeholder 4"/>
          <p:cNvSpPr>
            <a:spLocks noGrp="1"/>
          </p:cNvSpPr>
          <p:nvPr>
            <p:ph type="ftr" sz="quarter" idx="11"/>
          </p:nvPr>
        </p:nvSpPr>
        <p:spPr/>
        <p:txBody>
          <a:bodyPr/>
          <a:lstStyle/>
          <a:p>
            <a:endParaRPr lang="en-US" dirty="0">
              <a:solidFill>
                <a:srgbClr val="073E87"/>
              </a:solidFill>
            </a:endParaRPr>
          </a:p>
        </p:txBody>
      </p:sp>
      <p:sp>
        <p:nvSpPr>
          <p:cNvPr id="6" name="Slide Number Placeholder 5"/>
          <p:cNvSpPr>
            <a:spLocks noGrp="1"/>
          </p:cNvSpPr>
          <p:nvPr>
            <p:ph type="sldNum" sz="quarter" idx="12"/>
          </p:nvPr>
        </p:nvSpPr>
        <p:spPr/>
        <p:txBody>
          <a:bodyPr/>
          <a:lstStyle/>
          <a:p>
            <a:fld id="{0CD65FF7-451D-40B9-8454-9CCCFE7FF6BD}" type="slidenum">
              <a:rPr lang="en-US" smtClean="0">
                <a:solidFill>
                  <a:srgbClr val="073E87"/>
                </a:solidFill>
              </a:rPr>
              <a:pPr/>
              <a:t>‹#›</a:t>
            </a:fld>
            <a:endParaRPr lang="en-US" dirty="0">
              <a:solidFill>
                <a:srgbClr val="073E87"/>
              </a:solidFill>
            </a:endParaRPr>
          </a:p>
        </p:txBody>
      </p:sp>
    </p:spTree>
    <p:extLst>
      <p:ext uri="{BB962C8B-B14F-4D97-AF65-F5344CB8AC3E}">
        <p14:creationId xmlns:p14="http://schemas.microsoft.com/office/powerpoint/2010/main" val="2176071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016D2647-21DF-4543-BF63-D4A43317CB82}" type="datetimeFigureOut">
              <a:rPr lang="en-US" smtClean="0">
                <a:solidFill>
                  <a:srgbClr val="073E87"/>
                </a:solidFill>
              </a:rPr>
              <a:pPr/>
              <a:t>11/4/2021</a:t>
            </a:fld>
            <a:endParaRPr lang="en-US" dirty="0">
              <a:solidFill>
                <a:srgbClr val="073E87"/>
              </a:solidFill>
            </a:endParaRPr>
          </a:p>
        </p:txBody>
      </p:sp>
      <p:sp>
        <p:nvSpPr>
          <p:cNvPr id="6" name="Footer Placeholder 5"/>
          <p:cNvSpPr>
            <a:spLocks noGrp="1"/>
          </p:cNvSpPr>
          <p:nvPr>
            <p:ph type="ftr" sz="quarter" idx="11"/>
          </p:nvPr>
        </p:nvSpPr>
        <p:spPr/>
        <p:txBody>
          <a:bodyPr/>
          <a:lstStyle/>
          <a:p>
            <a:endParaRPr lang="en-US" dirty="0">
              <a:solidFill>
                <a:srgbClr val="073E87"/>
              </a:solidFill>
            </a:endParaRPr>
          </a:p>
        </p:txBody>
      </p:sp>
      <p:sp>
        <p:nvSpPr>
          <p:cNvPr id="7" name="Slide Number Placeholder 6"/>
          <p:cNvSpPr>
            <a:spLocks noGrp="1"/>
          </p:cNvSpPr>
          <p:nvPr>
            <p:ph type="sldNum" sz="quarter" idx="12"/>
          </p:nvPr>
        </p:nvSpPr>
        <p:spPr/>
        <p:txBody>
          <a:bodyPr/>
          <a:lstStyle/>
          <a:p>
            <a:fld id="{0CD65FF7-451D-40B9-8454-9CCCFE7FF6BD}" type="slidenum">
              <a:rPr lang="en-US" smtClean="0">
                <a:solidFill>
                  <a:srgbClr val="073E87"/>
                </a:solidFill>
              </a:rPr>
              <a:pPr/>
              <a:t>‹#›</a:t>
            </a:fld>
            <a:endParaRPr lang="en-US" dirty="0">
              <a:solidFill>
                <a:srgbClr val="073E87"/>
              </a:solidFill>
            </a:endParaRPr>
          </a:p>
        </p:txBody>
      </p:sp>
      <p:sp>
        <p:nvSpPr>
          <p:cNvPr id="9" name="Content Placeholder 8"/>
          <p:cNvSpPr>
            <a:spLocks noGrp="1"/>
          </p:cNvSpPr>
          <p:nvPr>
            <p:ph sz="quarter" idx="13"/>
          </p:nvPr>
        </p:nvSpPr>
        <p:spPr>
          <a:xfrm>
            <a:off x="902207" y="2679192"/>
            <a:ext cx="5096256"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6193536" y="2679192"/>
            <a:ext cx="5096256"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27622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02208" y="2678114"/>
            <a:ext cx="5096256"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03110" y="3429001"/>
            <a:ext cx="5093407"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7600" y="2678113"/>
            <a:ext cx="5096256"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7" y="3429001"/>
            <a:ext cx="5096256"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16D2647-21DF-4543-BF63-D4A43317CB82}" type="datetimeFigureOut">
              <a:rPr lang="en-US" smtClean="0">
                <a:solidFill>
                  <a:srgbClr val="073E87"/>
                </a:solidFill>
              </a:rPr>
              <a:pPr/>
              <a:t>11/4/2021</a:t>
            </a:fld>
            <a:endParaRPr lang="en-US" dirty="0">
              <a:solidFill>
                <a:srgbClr val="073E87"/>
              </a:solidFill>
            </a:endParaRPr>
          </a:p>
        </p:txBody>
      </p:sp>
      <p:sp>
        <p:nvSpPr>
          <p:cNvPr id="8" name="Footer Placeholder 7"/>
          <p:cNvSpPr>
            <a:spLocks noGrp="1"/>
          </p:cNvSpPr>
          <p:nvPr>
            <p:ph type="ftr" sz="quarter" idx="11"/>
          </p:nvPr>
        </p:nvSpPr>
        <p:spPr/>
        <p:txBody>
          <a:bodyPr/>
          <a:lstStyle/>
          <a:p>
            <a:endParaRPr lang="en-US" dirty="0">
              <a:solidFill>
                <a:srgbClr val="073E87"/>
              </a:solidFill>
            </a:endParaRPr>
          </a:p>
        </p:txBody>
      </p:sp>
      <p:sp>
        <p:nvSpPr>
          <p:cNvPr id="9" name="Slide Number Placeholder 8"/>
          <p:cNvSpPr>
            <a:spLocks noGrp="1"/>
          </p:cNvSpPr>
          <p:nvPr>
            <p:ph type="sldNum" sz="quarter" idx="12"/>
          </p:nvPr>
        </p:nvSpPr>
        <p:spPr/>
        <p:txBody>
          <a:bodyPr/>
          <a:lstStyle/>
          <a:p>
            <a:fld id="{0CD65FF7-451D-40B9-8454-9CCCFE7FF6BD}" type="slidenum">
              <a:rPr lang="en-US" smtClean="0">
                <a:solidFill>
                  <a:srgbClr val="073E87"/>
                </a:solidFill>
              </a:rPr>
              <a:pPr/>
              <a:t>‹#›</a:t>
            </a:fld>
            <a:endParaRPr lang="en-US" dirty="0">
              <a:solidFill>
                <a:srgbClr val="073E87"/>
              </a:solidFill>
            </a:endParaRPr>
          </a:p>
        </p:txBody>
      </p:sp>
    </p:spTree>
    <p:extLst>
      <p:ext uri="{BB962C8B-B14F-4D97-AF65-F5344CB8AC3E}">
        <p14:creationId xmlns:p14="http://schemas.microsoft.com/office/powerpoint/2010/main" val="3349858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16D2647-21DF-4543-BF63-D4A43317CB82}" type="datetimeFigureOut">
              <a:rPr lang="en-US" smtClean="0">
                <a:solidFill>
                  <a:srgbClr val="073E87"/>
                </a:solidFill>
              </a:rPr>
              <a:pPr/>
              <a:t>11/4/2021</a:t>
            </a:fld>
            <a:endParaRPr lang="en-US" dirty="0">
              <a:solidFill>
                <a:srgbClr val="073E87"/>
              </a:solidFill>
            </a:endParaRPr>
          </a:p>
        </p:txBody>
      </p:sp>
      <p:sp>
        <p:nvSpPr>
          <p:cNvPr id="4" name="Footer Placeholder 3"/>
          <p:cNvSpPr>
            <a:spLocks noGrp="1"/>
          </p:cNvSpPr>
          <p:nvPr>
            <p:ph type="ftr" sz="quarter" idx="11"/>
          </p:nvPr>
        </p:nvSpPr>
        <p:spPr/>
        <p:txBody>
          <a:bodyPr/>
          <a:lstStyle/>
          <a:p>
            <a:endParaRPr lang="en-US" dirty="0">
              <a:solidFill>
                <a:srgbClr val="073E87"/>
              </a:solidFill>
            </a:endParaRPr>
          </a:p>
        </p:txBody>
      </p:sp>
      <p:sp>
        <p:nvSpPr>
          <p:cNvPr id="5" name="Slide Number Placeholder 4"/>
          <p:cNvSpPr>
            <a:spLocks noGrp="1"/>
          </p:cNvSpPr>
          <p:nvPr>
            <p:ph type="sldNum" sz="quarter" idx="12"/>
          </p:nvPr>
        </p:nvSpPr>
        <p:spPr/>
        <p:txBody>
          <a:bodyPr/>
          <a:lstStyle/>
          <a:p>
            <a:fld id="{0CD65FF7-451D-40B9-8454-9CCCFE7FF6BD}" type="slidenum">
              <a:rPr lang="en-US" smtClean="0">
                <a:solidFill>
                  <a:srgbClr val="073E87"/>
                </a:solidFill>
              </a:rPr>
              <a:pPr/>
              <a:t>‹#›</a:t>
            </a:fld>
            <a:endParaRPr lang="en-US" dirty="0">
              <a:solidFill>
                <a:srgbClr val="073E87"/>
              </a:solidFill>
            </a:endParaRPr>
          </a:p>
        </p:txBody>
      </p:sp>
    </p:spTree>
    <p:extLst>
      <p:ext uri="{BB962C8B-B14F-4D97-AF65-F5344CB8AC3E}">
        <p14:creationId xmlns:p14="http://schemas.microsoft.com/office/powerpoint/2010/main" val="1030206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grpSp>
        <p:nvGrpSpPr>
          <p:cNvPr id="6" name="Group 5"/>
          <p:cNvGrpSpPr>
            <a:grpSpLocks noChangeAspect="1"/>
          </p:cNvGrpSpPr>
          <p:nvPr/>
        </p:nvGrpSpPr>
        <p:grpSpPr bwMode="hidden">
          <a:xfrm>
            <a:off x="282220" y="714191"/>
            <a:ext cx="11631168"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grpSp>
      <p:sp>
        <p:nvSpPr>
          <p:cNvPr id="2" name="Date Placeholder 1"/>
          <p:cNvSpPr>
            <a:spLocks noGrp="1"/>
          </p:cNvSpPr>
          <p:nvPr>
            <p:ph type="dt" sz="half" idx="10"/>
          </p:nvPr>
        </p:nvSpPr>
        <p:spPr/>
        <p:txBody>
          <a:bodyPr/>
          <a:lstStyle/>
          <a:p>
            <a:fld id="{016D2647-21DF-4543-BF63-D4A43317CB82}" type="datetimeFigureOut">
              <a:rPr lang="en-US" smtClean="0">
                <a:solidFill>
                  <a:srgbClr val="073E87"/>
                </a:solidFill>
              </a:rPr>
              <a:pPr/>
              <a:t>11/4/2021</a:t>
            </a:fld>
            <a:endParaRPr lang="en-US" dirty="0">
              <a:solidFill>
                <a:srgbClr val="073E87"/>
              </a:solidFill>
            </a:endParaRPr>
          </a:p>
        </p:txBody>
      </p:sp>
      <p:sp>
        <p:nvSpPr>
          <p:cNvPr id="3" name="Footer Placeholder 2"/>
          <p:cNvSpPr>
            <a:spLocks noGrp="1"/>
          </p:cNvSpPr>
          <p:nvPr>
            <p:ph type="ftr" sz="quarter" idx="11"/>
          </p:nvPr>
        </p:nvSpPr>
        <p:spPr/>
        <p:txBody>
          <a:bodyPr/>
          <a:lstStyle/>
          <a:p>
            <a:endParaRPr lang="en-US" dirty="0">
              <a:solidFill>
                <a:srgbClr val="073E87"/>
              </a:solidFill>
            </a:endParaRPr>
          </a:p>
        </p:txBody>
      </p:sp>
      <p:sp>
        <p:nvSpPr>
          <p:cNvPr id="4" name="Slide Number Placeholder 3"/>
          <p:cNvSpPr>
            <a:spLocks noGrp="1"/>
          </p:cNvSpPr>
          <p:nvPr>
            <p:ph type="sldNum" sz="quarter" idx="12"/>
          </p:nvPr>
        </p:nvSpPr>
        <p:spPr/>
        <p:txBody>
          <a:bodyPr/>
          <a:lstStyle/>
          <a:p>
            <a:fld id="{0CD65FF7-451D-40B9-8454-9CCCFE7FF6BD}" type="slidenum">
              <a:rPr lang="en-US" smtClean="0">
                <a:solidFill>
                  <a:srgbClr val="073E87"/>
                </a:solidFill>
              </a:rPr>
              <a:pPr/>
              <a:t>‹#›</a:t>
            </a:fld>
            <a:endParaRPr lang="en-US" dirty="0">
              <a:solidFill>
                <a:srgbClr val="073E87"/>
              </a:solidFill>
            </a:endParaRPr>
          </a:p>
        </p:txBody>
      </p:sp>
    </p:spTree>
    <p:extLst>
      <p:ext uri="{BB962C8B-B14F-4D97-AF65-F5344CB8AC3E}">
        <p14:creationId xmlns:p14="http://schemas.microsoft.com/office/powerpoint/2010/main" val="2012208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5" name="Date Placeholder 4"/>
          <p:cNvSpPr>
            <a:spLocks noGrp="1"/>
          </p:cNvSpPr>
          <p:nvPr>
            <p:ph type="dt" sz="half" idx="10"/>
          </p:nvPr>
        </p:nvSpPr>
        <p:spPr/>
        <p:txBody>
          <a:bodyPr/>
          <a:lstStyle/>
          <a:p>
            <a:fld id="{016D2647-21DF-4543-BF63-D4A43317CB82}" type="datetimeFigureOut">
              <a:rPr lang="en-US" smtClean="0">
                <a:solidFill>
                  <a:srgbClr val="073E87"/>
                </a:solidFill>
              </a:rPr>
              <a:pPr/>
              <a:t>11/4/2021</a:t>
            </a:fld>
            <a:endParaRPr lang="en-US" dirty="0">
              <a:solidFill>
                <a:srgbClr val="073E87"/>
              </a:solidFill>
            </a:endParaRPr>
          </a:p>
        </p:txBody>
      </p:sp>
      <p:sp>
        <p:nvSpPr>
          <p:cNvPr id="6" name="Footer Placeholder 5"/>
          <p:cNvSpPr>
            <a:spLocks noGrp="1"/>
          </p:cNvSpPr>
          <p:nvPr>
            <p:ph type="ftr" sz="quarter" idx="11"/>
          </p:nvPr>
        </p:nvSpPr>
        <p:spPr/>
        <p:txBody>
          <a:bodyPr/>
          <a:lstStyle/>
          <a:p>
            <a:endParaRPr lang="en-US" dirty="0">
              <a:solidFill>
                <a:srgbClr val="073E87"/>
              </a:solidFill>
            </a:endParaRPr>
          </a:p>
        </p:txBody>
      </p:sp>
      <p:sp>
        <p:nvSpPr>
          <p:cNvPr id="7" name="Slide Number Placeholder 6"/>
          <p:cNvSpPr>
            <a:spLocks noGrp="1"/>
          </p:cNvSpPr>
          <p:nvPr>
            <p:ph type="sldNum" sz="quarter" idx="12"/>
          </p:nvPr>
        </p:nvSpPr>
        <p:spPr/>
        <p:txBody>
          <a:bodyPr/>
          <a:lstStyle/>
          <a:p>
            <a:fld id="{0CD65FF7-451D-40B9-8454-9CCCFE7FF6BD}" type="slidenum">
              <a:rPr lang="en-US" smtClean="0">
                <a:solidFill>
                  <a:srgbClr val="073E87"/>
                </a:solidFill>
              </a:rPr>
              <a:pPr/>
              <a:t>‹#›</a:t>
            </a:fld>
            <a:endParaRPr lang="en-US" dirty="0">
              <a:solidFill>
                <a:srgbClr val="073E87"/>
              </a:solidFill>
            </a:endParaRPr>
          </a:p>
        </p:txBody>
      </p:sp>
      <p:sp>
        <p:nvSpPr>
          <p:cNvPr id="4" name="Text Placeholder 3"/>
          <p:cNvSpPr>
            <a:spLocks noGrp="1"/>
          </p:cNvSpPr>
          <p:nvPr>
            <p:ph type="body" sz="half" idx="2"/>
          </p:nvPr>
        </p:nvSpPr>
        <p:spPr>
          <a:xfrm>
            <a:off x="1219200" y="3581401"/>
            <a:ext cx="44704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82220" y="714191"/>
            <a:ext cx="11631168"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grpSp>
      <p:sp>
        <p:nvSpPr>
          <p:cNvPr id="22" name="Title 21"/>
          <p:cNvSpPr>
            <a:spLocks noGrp="1"/>
          </p:cNvSpPr>
          <p:nvPr>
            <p:ph type="title"/>
          </p:nvPr>
        </p:nvSpPr>
        <p:spPr>
          <a:xfrm>
            <a:off x="1219200" y="2286000"/>
            <a:ext cx="44704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02616" y="1828800"/>
            <a:ext cx="5205435"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13098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grpSp>
        <p:nvGrpSpPr>
          <p:cNvPr id="9" name="Group 8"/>
          <p:cNvGrpSpPr>
            <a:grpSpLocks noChangeAspect="1"/>
          </p:cNvGrpSpPr>
          <p:nvPr/>
        </p:nvGrpSpPr>
        <p:grpSpPr bwMode="hidden">
          <a:xfrm>
            <a:off x="282220" y="5353963"/>
            <a:ext cx="11631168"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grpSp>
      <p:sp>
        <p:nvSpPr>
          <p:cNvPr id="2" name="Title 1"/>
          <p:cNvSpPr>
            <a:spLocks noGrp="1"/>
          </p:cNvSpPr>
          <p:nvPr>
            <p:ph type="title"/>
          </p:nvPr>
        </p:nvSpPr>
        <p:spPr>
          <a:xfrm>
            <a:off x="6498874" y="338667"/>
            <a:ext cx="5083527"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491112" y="2785533"/>
            <a:ext cx="5091289"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6D2647-21DF-4543-BF63-D4A43317CB82}" type="datetimeFigureOut">
              <a:rPr lang="en-US" smtClean="0">
                <a:solidFill>
                  <a:srgbClr val="073E87"/>
                </a:solidFill>
              </a:rPr>
              <a:pPr/>
              <a:t>11/4/2021</a:t>
            </a:fld>
            <a:endParaRPr lang="en-US" dirty="0">
              <a:solidFill>
                <a:srgbClr val="073E87"/>
              </a:solidFill>
            </a:endParaRPr>
          </a:p>
        </p:txBody>
      </p:sp>
      <p:sp>
        <p:nvSpPr>
          <p:cNvPr id="6" name="Footer Placeholder 5"/>
          <p:cNvSpPr>
            <a:spLocks noGrp="1"/>
          </p:cNvSpPr>
          <p:nvPr>
            <p:ph type="ftr" sz="quarter" idx="11"/>
          </p:nvPr>
        </p:nvSpPr>
        <p:spPr/>
        <p:txBody>
          <a:bodyPr/>
          <a:lstStyle/>
          <a:p>
            <a:endParaRPr lang="en-US" dirty="0">
              <a:solidFill>
                <a:srgbClr val="073E87"/>
              </a:solidFill>
            </a:endParaRPr>
          </a:p>
        </p:txBody>
      </p:sp>
      <p:sp>
        <p:nvSpPr>
          <p:cNvPr id="7" name="Slide Number Placeholder 6"/>
          <p:cNvSpPr>
            <a:spLocks noGrp="1"/>
          </p:cNvSpPr>
          <p:nvPr>
            <p:ph type="sldNum" sz="quarter" idx="12"/>
          </p:nvPr>
        </p:nvSpPr>
        <p:spPr/>
        <p:txBody>
          <a:bodyPr/>
          <a:lstStyle/>
          <a:p>
            <a:fld id="{0CD65FF7-451D-40B9-8454-9CCCFE7FF6BD}" type="slidenum">
              <a:rPr lang="en-US" smtClean="0">
                <a:solidFill>
                  <a:srgbClr val="073E87"/>
                </a:solidFill>
              </a:rPr>
              <a:pPr/>
              <a:t>‹#›</a:t>
            </a:fld>
            <a:endParaRPr lang="en-US" dirty="0">
              <a:solidFill>
                <a:srgbClr val="073E87"/>
              </a:solidFill>
            </a:endParaRPr>
          </a:p>
        </p:txBody>
      </p:sp>
      <p:sp>
        <p:nvSpPr>
          <p:cNvPr id="3" name="Picture Placeholder 2"/>
          <p:cNvSpPr>
            <a:spLocks noGrp="1"/>
          </p:cNvSpPr>
          <p:nvPr>
            <p:ph type="pic" idx="1"/>
          </p:nvPr>
        </p:nvSpPr>
        <p:spPr>
          <a:xfrm>
            <a:off x="1117600" y="1371600"/>
            <a:ext cx="475488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357971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304800" y="228600"/>
            <a:ext cx="11594592"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grpSp>
        <p:nvGrpSpPr>
          <p:cNvPr id="8" name="Group 15"/>
          <p:cNvGrpSpPr>
            <a:grpSpLocks noChangeAspect="1"/>
          </p:cNvGrpSpPr>
          <p:nvPr/>
        </p:nvGrpSpPr>
        <p:grpSpPr bwMode="hidden">
          <a:xfrm>
            <a:off x="282220" y="1679429"/>
            <a:ext cx="11631168"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dirty="0">
                <a:solidFill>
                  <a:prstClr val="black"/>
                </a:solidFill>
              </a:endParaRPr>
            </a:p>
          </p:txBody>
        </p:sp>
      </p:grpSp>
      <p:sp>
        <p:nvSpPr>
          <p:cNvPr id="2" name="Title Placeholder 1"/>
          <p:cNvSpPr>
            <a:spLocks noGrp="1"/>
          </p:cNvSpPr>
          <p:nvPr>
            <p:ph type="title"/>
          </p:nvPr>
        </p:nvSpPr>
        <p:spPr>
          <a:xfrm>
            <a:off x="609600" y="338328"/>
            <a:ext cx="109728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6884896" y="6250165"/>
            <a:ext cx="5048920" cy="365125"/>
          </a:xfrm>
          <a:prstGeom prst="rect">
            <a:avLst/>
          </a:prstGeom>
        </p:spPr>
        <p:txBody>
          <a:bodyPr vert="horz" lIns="91440" tIns="45720" rIns="91440" bIns="45720" rtlCol="0" anchor="ctr"/>
          <a:lstStyle>
            <a:lvl1pPr algn="r">
              <a:defRPr sz="1000">
                <a:solidFill>
                  <a:schemeClr val="tx2"/>
                </a:solidFill>
              </a:defRPr>
            </a:lvl1pPr>
          </a:lstStyle>
          <a:p>
            <a:fld id="{016D2647-21DF-4543-BF63-D4A43317CB82}" type="datetimeFigureOut">
              <a:rPr lang="en-US" smtClean="0">
                <a:solidFill>
                  <a:srgbClr val="073E87"/>
                </a:solidFill>
              </a:rPr>
              <a:pPr/>
              <a:t>11/4/2021</a:t>
            </a:fld>
            <a:endParaRPr lang="en-US" dirty="0">
              <a:solidFill>
                <a:srgbClr val="073E87"/>
              </a:solidFill>
            </a:endParaRPr>
          </a:p>
        </p:txBody>
      </p:sp>
      <p:sp>
        <p:nvSpPr>
          <p:cNvPr id="5" name="Footer Placeholder 4"/>
          <p:cNvSpPr>
            <a:spLocks noGrp="1"/>
          </p:cNvSpPr>
          <p:nvPr>
            <p:ph type="ftr" sz="quarter" idx="3"/>
          </p:nvPr>
        </p:nvSpPr>
        <p:spPr>
          <a:xfrm>
            <a:off x="258185" y="6250165"/>
            <a:ext cx="504892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solidFill>
                <a:srgbClr val="073E87"/>
              </a:solidFill>
            </a:endParaRPr>
          </a:p>
        </p:txBody>
      </p:sp>
      <p:sp>
        <p:nvSpPr>
          <p:cNvPr id="6" name="Slide Number Placeholder 5"/>
          <p:cNvSpPr>
            <a:spLocks noGrp="1"/>
          </p:cNvSpPr>
          <p:nvPr>
            <p:ph type="sldNum" sz="quarter" idx="4"/>
          </p:nvPr>
        </p:nvSpPr>
        <p:spPr>
          <a:xfrm>
            <a:off x="5321451" y="6250164"/>
            <a:ext cx="1549101" cy="365125"/>
          </a:xfrm>
          <a:prstGeom prst="rect">
            <a:avLst/>
          </a:prstGeom>
        </p:spPr>
        <p:txBody>
          <a:bodyPr vert="horz" lIns="91440" tIns="45720" rIns="91440" bIns="45720" rtlCol="0" anchor="ctr"/>
          <a:lstStyle>
            <a:lvl1pPr algn="ctr">
              <a:defRPr sz="1000">
                <a:solidFill>
                  <a:schemeClr val="tx2"/>
                </a:solidFill>
              </a:defRPr>
            </a:lvl1pPr>
          </a:lstStyle>
          <a:p>
            <a:fld id="{0CD65FF7-451D-40B9-8454-9CCCFE7FF6BD}" type="slidenum">
              <a:rPr lang="en-US" smtClean="0">
                <a:solidFill>
                  <a:srgbClr val="073E87"/>
                </a:solidFill>
              </a:rPr>
              <a:pPr/>
              <a:t>‹#›</a:t>
            </a:fld>
            <a:endParaRPr lang="en-US" dirty="0">
              <a:solidFill>
                <a:srgbClr val="073E87"/>
              </a:solidFill>
            </a:endParaRPr>
          </a:p>
        </p:txBody>
      </p:sp>
      <p:sp>
        <p:nvSpPr>
          <p:cNvPr id="3" name="Text Placeholder 2"/>
          <p:cNvSpPr>
            <a:spLocks noGrp="1"/>
          </p:cNvSpPr>
          <p:nvPr>
            <p:ph type="body" idx="1"/>
          </p:nvPr>
        </p:nvSpPr>
        <p:spPr>
          <a:xfrm>
            <a:off x="1162757" y="2675467"/>
            <a:ext cx="9877777"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535384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yahoo.com/news/editorial-let-transgender-student-athletes-100056308.html"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tdolan@vhsl.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algn="ctr"/>
            <a:endParaRPr lang="en-US" dirty="0">
              <a:solidFill>
                <a:srgbClr val="00B050"/>
              </a:solidFill>
            </a:endParaRPr>
          </a:p>
          <a:p>
            <a:pPr algn="ctr"/>
            <a:endParaRPr lang="en-US" dirty="0">
              <a:solidFill>
                <a:srgbClr val="00B050"/>
              </a:solidFill>
            </a:endParaRPr>
          </a:p>
          <a:p>
            <a:pPr algn="ctr"/>
            <a:endParaRPr lang="en-US" dirty="0">
              <a:solidFill>
                <a:srgbClr val="00B050"/>
              </a:solidFill>
            </a:endParaRPr>
          </a:p>
          <a:p>
            <a:pPr algn="ctr"/>
            <a:endParaRPr lang="en-US" dirty="0">
              <a:solidFill>
                <a:srgbClr val="00B050"/>
              </a:solidFill>
            </a:endParaRPr>
          </a:p>
        </p:txBody>
      </p:sp>
      <p:sp>
        <p:nvSpPr>
          <p:cNvPr id="4" name="Title 3"/>
          <p:cNvSpPr>
            <a:spLocks noGrp="1"/>
          </p:cNvSpPr>
          <p:nvPr>
            <p:ph type="title"/>
          </p:nvPr>
        </p:nvSpPr>
        <p:spPr/>
        <p:txBody>
          <a:bodyPr>
            <a:normAutofit/>
          </a:bodyPr>
          <a:lstStyle/>
          <a:p>
            <a:r>
              <a:rPr lang="en-US" dirty="0" smtClean="0"/>
              <a:t>VHSL Transgender Policy</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8177" y="2500859"/>
            <a:ext cx="5592809" cy="3315325"/>
          </a:xfrm>
          <a:prstGeom prst="rect">
            <a:avLst/>
          </a:prstGeom>
        </p:spPr>
      </p:pic>
    </p:spTree>
    <p:extLst>
      <p:ext uri="{BB962C8B-B14F-4D97-AF65-F5344CB8AC3E}">
        <p14:creationId xmlns:p14="http://schemas.microsoft.com/office/powerpoint/2010/main" val="14975041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1447800"/>
            <a:ext cx="8686800" cy="5181600"/>
          </a:xfrm>
        </p:spPr>
        <p:txBody>
          <a:bodyPr>
            <a:normAutofit/>
          </a:bodyPr>
          <a:lstStyle/>
          <a:p>
            <a:pPr marL="0" indent="0" algn="ctr">
              <a:buNone/>
            </a:pPr>
            <a:endParaRPr lang="en-US" sz="3600" dirty="0"/>
          </a:p>
          <a:p>
            <a:pPr marL="0" indent="0" algn="ctr">
              <a:buNone/>
            </a:pPr>
            <a:r>
              <a:rPr lang="en-US" sz="3600" dirty="0"/>
              <a:t>Final legislation item for approval included: </a:t>
            </a:r>
          </a:p>
          <a:p>
            <a:pPr marL="0" indent="0" algn="ctr">
              <a:buNone/>
            </a:pPr>
            <a:endParaRPr lang="en-US" sz="3600" dirty="0"/>
          </a:p>
          <a:p>
            <a:pPr marL="0" indent="0" algn="ctr">
              <a:buNone/>
            </a:pPr>
            <a:r>
              <a:rPr lang="en-US" sz="3600" dirty="0"/>
              <a:t>Advantage/disadvantage determination (consistent with our Age Rule criteria)</a:t>
            </a:r>
          </a:p>
          <a:p>
            <a:pPr marL="0" indent="0" algn="ctr">
              <a:buNone/>
            </a:pPr>
            <a:endParaRPr lang="en-US" sz="3600" dirty="0"/>
          </a:p>
          <a:p>
            <a:pPr marL="0" indent="0" algn="ctr">
              <a:buNone/>
            </a:pPr>
            <a:r>
              <a:rPr lang="en-US" sz="3600" dirty="0"/>
              <a:t>Medical evidence (consistent with our Scholarship and Semester Rule criteria)</a:t>
            </a:r>
          </a:p>
          <a:p>
            <a:pPr marL="0" indent="0" algn="ctr">
              <a:buNone/>
            </a:pPr>
            <a:endParaRPr lang="en-US" sz="3600" dirty="0"/>
          </a:p>
        </p:txBody>
      </p:sp>
      <p:sp>
        <p:nvSpPr>
          <p:cNvPr id="2" name="Title 1"/>
          <p:cNvSpPr>
            <a:spLocks noGrp="1"/>
          </p:cNvSpPr>
          <p:nvPr>
            <p:ph type="title"/>
          </p:nvPr>
        </p:nvSpPr>
        <p:spPr/>
        <p:txBody>
          <a:bodyPr>
            <a:normAutofit/>
          </a:bodyPr>
          <a:lstStyle/>
          <a:p>
            <a:pPr algn="l"/>
            <a:r>
              <a:rPr lang="en-US" dirty="0"/>
              <a:t> </a:t>
            </a:r>
            <a:r>
              <a:rPr lang="en-US" sz="3600" dirty="0"/>
              <a:t>VHSL Transgender Policy</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65574" y="563055"/>
            <a:ext cx="1845227" cy="803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93635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47800"/>
            <a:ext cx="11582400" cy="5181600"/>
          </a:xfrm>
        </p:spPr>
        <p:txBody>
          <a:bodyPr>
            <a:normAutofit/>
          </a:bodyPr>
          <a:lstStyle/>
          <a:p>
            <a:pPr marL="0" indent="0" algn="ctr">
              <a:buNone/>
            </a:pPr>
            <a:endParaRPr lang="en-US" sz="3600" dirty="0"/>
          </a:p>
          <a:p>
            <a:pPr marL="0" indent="0" algn="ctr">
              <a:buNone/>
            </a:pPr>
            <a:r>
              <a:rPr lang="en-US" sz="3600" dirty="0" smtClean="0"/>
              <a:t>ALL VHSL Waiver </a:t>
            </a:r>
            <a:r>
              <a:rPr lang="en-US" sz="3600" dirty="0"/>
              <a:t>Criteria </a:t>
            </a:r>
            <a:r>
              <a:rPr lang="en-US" sz="3600" dirty="0" smtClean="0"/>
              <a:t>Documents</a:t>
            </a:r>
            <a:endParaRPr lang="en-US" sz="3600" dirty="0"/>
          </a:p>
          <a:p>
            <a:pPr marL="0" indent="0" algn="ctr">
              <a:buNone/>
            </a:pPr>
            <a:endParaRPr lang="en-US" sz="3600" dirty="0"/>
          </a:p>
          <a:p>
            <a:pPr marL="0" indent="0" algn="ctr">
              <a:buNone/>
            </a:pPr>
            <a:r>
              <a:rPr lang="en-US" sz="3600" dirty="0" smtClean="0"/>
              <a:t>Include:</a:t>
            </a:r>
            <a:endParaRPr lang="en-US" sz="3600" dirty="0"/>
          </a:p>
          <a:p>
            <a:pPr marL="0" indent="0" algn="ctr">
              <a:buNone/>
            </a:pPr>
            <a:r>
              <a:rPr lang="en-US" sz="3600" dirty="0" smtClean="0"/>
              <a:t>When a waiver WILL be considered</a:t>
            </a:r>
            <a:endParaRPr lang="en-US" sz="3600" dirty="0"/>
          </a:p>
          <a:p>
            <a:pPr marL="0" indent="0" algn="ctr">
              <a:buNone/>
            </a:pPr>
            <a:r>
              <a:rPr lang="en-US" sz="3600" dirty="0"/>
              <a:t>as well as,</a:t>
            </a:r>
          </a:p>
          <a:p>
            <a:pPr marL="0" indent="0" algn="ctr">
              <a:buNone/>
            </a:pPr>
            <a:r>
              <a:rPr lang="en-US" sz="3600" dirty="0" smtClean="0"/>
              <a:t>When a waiver should not be considered</a:t>
            </a:r>
          </a:p>
        </p:txBody>
      </p:sp>
      <p:sp>
        <p:nvSpPr>
          <p:cNvPr id="2" name="Title 1"/>
          <p:cNvSpPr>
            <a:spLocks noGrp="1"/>
          </p:cNvSpPr>
          <p:nvPr>
            <p:ph type="title"/>
          </p:nvPr>
        </p:nvSpPr>
        <p:spPr/>
        <p:txBody>
          <a:bodyPr>
            <a:normAutofit/>
          </a:bodyPr>
          <a:lstStyle/>
          <a:p>
            <a:pPr algn="l"/>
            <a:r>
              <a:rPr lang="en-US" dirty="0"/>
              <a:t> </a:t>
            </a:r>
            <a:r>
              <a:rPr lang="en-US" sz="3600" dirty="0"/>
              <a:t>VHSL Transgender Policy</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65574" y="563055"/>
            <a:ext cx="1845227" cy="803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53913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1447800"/>
            <a:ext cx="8686800" cy="5181600"/>
          </a:xfrm>
        </p:spPr>
        <p:txBody>
          <a:bodyPr>
            <a:normAutofit/>
          </a:bodyPr>
          <a:lstStyle/>
          <a:p>
            <a:pPr marL="0" indent="0" algn="ctr">
              <a:buNone/>
            </a:pPr>
            <a:endParaRPr lang="en-US" sz="3600" dirty="0"/>
          </a:p>
          <a:p>
            <a:pPr marL="0" indent="0" algn="ctr">
              <a:buNone/>
            </a:pPr>
            <a:r>
              <a:rPr lang="en-US" sz="3600" dirty="0"/>
              <a:t>VHSL Specific </a:t>
            </a:r>
            <a:r>
              <a:rPr lang="en-US" sz="3600" dirty="0" smtClean="0"/>
              <a:t>Transgender Criteria </a:t>
            </a:r>
            <a:r>
              <a:rPr lang="en-US" sz="3200" dirty="0" smtClean="0"/>
              <a:t>Waiver </a:t>
            </a:r>
            <a:r>
              <a:rPr lang="en-US" sz="3200" dirty="0"/>
              <a:t>Will be considered</a:t>
            </a:r>
          </a:p>
          <a:p>
            <a:pPr marL="0" indent="0" algn="ctr">
              <a:buNone/>
            </a:pPr>
            <a:endParaRPr lang="en-US" sz="3200" dirty="0"/>
          </a:p>
          <a:p>
            <a:pPr algn="ctr">
              <a:buFontTx/>
              <a:buChar char="-"/>
            </a:pPr>
            <a:r>
              <a:rPr lang="en-US" sz="3200" dirty="0"/>
              <a:t>Sex reassignment before puberty</a:t>
            </a:r>
          </a:p>
          <a:p>
            <a:pPr algn="ctr">
              <a:buFontTx/>
              <a:buChar char="-"/>
            </a:pPr>
            <a:endParaRPr lang="en-US" sz="3200" dirty="0"/>
          </a:p>
          <a:p>
            <a:pPr marL="0" indent="0" algn="ctr">
              <a:buNone/>
            </a:pPr>
            <a:r>
              <a:rPr lang="en-US" sz="3200" dirty="0"/>
              <a:t>OR</a:t>
            </a:r>
          </a:p>
        </p:txBody>
      </p:sp>
      <p:sp>
        <p:nvSpPr>
          <p:cNvPr id="2" name="Title 1"/>
          <p:cNvSpPr>
            <a:spLocks noGrp="1"/>
          </p:cNvSpPr>
          <p:nvPr>
            <p:ph type="title"/>
          </p:nvPr>
        </p:nvSpPr>
        <p:spPr/>
        <p:txBody>
          <a:bodyPr>
            <a:normAutofit/>
          </a:bodyPr>
          <a:lstStyle/>
          <a:p>
            <a:pPr algn="l"/>
            <a:r>
              <a:rPr lang="en-US" dirty="0"/>
              <a:t> </a:t>
            </a:r>
            <a:r>
              <a:rPr lang="en-US" sz="3600" dirty="0"/>
              <a:t>VHSL Transgender Policy</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65574" y="563055"/>
            <a:ext cx="1845227" cy="803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07967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1447800"/>
            <a:ext cx="8686800" cy="5181600"/>
          </a:xfrm>
        </p:spPr>
        <p:txBody>
          <a:bodyPr>
            <a:normAutofit/>
          </a:bodyPr>
          <a:lstStyle/>
          <a:p>
            <a:pPr marL="0" indent="0" algn="ctr">
              <a:buNone/>
            </a:pPr>
            <a:endParaRPr lang="en-US" sz="3600" dirty="0"/>
          </a:p>
          <a:p>
            <a:pPr marL="0" indent="0" algn="ctr">
              <a:buNone/>
            </a:pPr>
            <a:endParaRPr lang="en-US" sz="3600" dirty="0"/>
          </a:p>
        </p:txBody>
      </p:sp>
      <p:sp>
        <p:nvSpPr>
          <p:cNvPr id="2" name="Title 1"/>
          <p:cNvSpPr>
            <a:spLocks noGrp="1"/>
          </p:cNvSpPr>
          <p:nvPr>
            <p:ph type="title"/>
          </p:nvPr>
        </p:nvSpPr>
        <p:spPr/>
        <p:txBody>
          <a:bodyPr>
            <a:normAutofit/>
          </a:bodyPr>
          <a:lstStyle/>
          <a:p>
            <a:pPr algn="l"/>
            <a:r>
              <a:rPr lang="en-US" dirty="0"/>
              <a:t> </a:t>
            </a:r>
            <a:r>
              <a:rPr lang="en-US" sz="3600" dirty="0"/>
              <a:t>VHSL Transgender Policy</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65574" y="563055"/>
            <a:ext cx="1845227" cy="803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314793" y="2475800"/>
            <a:ext cx="11542427" cy="3736407"/>
          </a:xfrm>
          <a:prstGeom prst="rect">
            <a:avLst/>
          </a:prstGeom>
        </p:spPr>
        <p:txBody>
          <a:bodyPr wrap="square">
            <a:spAutoFit/>
          </a:bodyPr>
          <a:lstStyle/>
          <a:p>
            <a:pPr marL="274320" lvl="0" indent="-274320" algn="ctr">
              <a:spcBef>
                <a:spcPct val="20000"/>
              </a:spcBef>
              <a:buClr>
                <a:srgbClr val="31B6FD"/>
              </a:buClr>
              <a:buSzPct val="100000"/>
              <a:buFontTx/>
              <a:buChar char="-"/>
            </a:pPr>
            <a:r>
              <a:rPr lang="en-US" sz="3200" dirty="0">
                <a:solidFill>
                  <a:srgbClr val="073E87"/>
                </a:solidFill>
              </a:rPr>
              <a:t>Verified by appropriate medical documentation as having consistent identity different than birth certificate or school registration records</a:t>
            </a:r>
          </a:p>
          <a:p>
            <a:pPr lvl="0" algn="ctr">
              <a:spcBef>
                <a:spcPct val="20000"/>
              </a:spcBef>
              <a:buClr>
                <a:srgbClr val="31B6FD"/>
              </a:buClr>
              <a:buSzPct val="100000"/>
            </a:pPr>
            <a:r>
              <a:rPr lang="en-US" sz="3200" dirty="0">
                <a:solidFill>
                  <a:srgbClr val="073E87"/>
                </a:solidFill>
              </a:rPr>
              <a:t>OR</a:t>
            </a:r>
          </a:p>
          <a:p>
            <a:pPr marL="274320" lvl="0" indent="-274320" algn="ctr">
              <a:spcBef>
                <a:spcPct val="20000"/>
              </a:spcBef>
              <a:buClr>
                <a:srgbClr val="31B6FD"/>
              </a:buClr>
              <a:buSzPct val="100000"/>
              <a:buFontTx/>
              <a:buChar char="-"/>
            </a:pPr>
            <a:r>
              <a:rPr lang="en-US" sz="3200" dirty="0">
                <a:solidFill>
                  <a:srgbClr val="073E87"/>
                </a:solidFill>
              </a:rPr>
              <a:t>Where hormonal therapy appropriate for the assigned sex has been administered in a verifiable manner and for a sufficient length of time to minimize gender-related advantages</a:t>
            </a:r>
          </a:p>
        </p:txBody>
      </p:sp>
    </p:spTree>
    <p:extLst>
      <p:ext uri="{BB962C8B-B14F-4D97-AF65-F5344CB8AC3E}">
        <p14:creationId xmlns:p14="http://schemas.microsoft.com/office/powerpoint/2010/main" val="22052391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4538" y="1447800"/>
            <a:ext cx="10598046" cy="5181600"/>
          </a:xfrm>
        </p:spPr>
        <p:txBody>
          <a:bodyPr>
            <a:normAutofit fontScale="92500" lnSpcReduction="10000"/>
          </a:bodyPr>
          <a:lstStyle/>
          <a:p>
            <a:pPr marL="0" indent="0" algn="ctr">
              <a:buNone/>
            </a:pPr>
            <a:endParaRPr lang="en-US" sz="3600" dirty="0"/>
          </a:p>
          <a:p>
            <a:pPr marL="0" indent="0" algn="ctr">
              <a:buNone/>
            </a:pPr>
            <a:r>
              <a:rPr lang="en-US" sz="3600" dirty="0"/>
              <a:t>Waiver not considered</a:t>
            </a:r>
            <a:r>
              <a:rPr lang="en-US" sz="3600" dirty="0" smtClean="0"/>
              <a:t>:</a:t>
            </a:r>
          </a:p>
          <a:p>
            <a:pPr marL="0" indent="0" algn="ctr">
              <a:buNone/>
            </a:pPr>
            <a:endParaRPr lang="en-US" sz="3600" dirty="0"/>
          </a:p>
          <a:p>
            <a:pPr algn="ctr">
              <a:buFontTx/>
              <a:buChar char="-"/>
            </a:pPr>
            <a:r>
              <a:rPr lang="en-US" sz="3600" dirty="0" smtClean="0"/>
              <a:t>If the student </a:t>
            </a:r>
            <a:r>
              <a:rPr lang="en-US" sz="3600" dirty="0"/>
              <a:t>competed in </a:t>
            </a:r>
            <a:r>
              <a:rPr lang="en-US" sz="3600" dirty="0" smtClean="0"/>
              <a:t>a VHSL activity in one </a:t>
            </a:r>
            <a:r>
              <a:rPr lang="en-US" sz="3600" dirty="0"/>
              <a:t>gender and subsequently requests a waiver to compete in the other gender without sufficient documentation to show compliance within the timeframe between activities</a:t>
            </a:r>
            <a:r>
              <a:rPr lang="en-US" sz="3600" dirty="0" smtClean="0"/>
              <a:t>. Example – Fall – Girl based on birth certificate playing boys volleyball and Winter – requesting to participate on the girls basketball team</a:t>
            </a:r>
            <a:endParaRPr lang="en-US" sz="3600" dirty="0"/>
          </a:p>
        </p:txBody>
      </p:sp>
      <p:sp>
        <p:nvSpPr>
          <p:cNvPr id="2" name="Title 1"/>
          <p:cNvSpPr>
            <a:spLocks noGrp="1"/>
          </p:cNvSpPr>
          <p:nvPr>
            <p:ph type="title"/>
          </p:nvPr>
        </p:nvSpPr>
        <p:spPr>
          <a:xfrm>
            <a:off x="909403" y="490203"/>
            <a:ext cx="10972800" cy="1252728"/>
          </a:xfrm>
        </p:spPr>
        <p:txBody>
          <a:bodyPr>
            <a:normAutofit/>
          </a:bodyPr>
          <a:lstStyle/>
          <a:p>
            <a:pPr algn="l"/>
            <a:r>
              <a:rPr lang="en-US" dirty="0"/>
              <a:t> </a:t>
            </a:r>
            <a:r>
              <a:rPr lang="en-US" sz="3600" dirty="0"/>
              <a:t>VHSL Transgender Policy</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65574" y="563055"/>
            <a:ext cx="1845227" cy="803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16479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1447800"/>
            <a:ext cx="8686800" cy="5181600"/>
          </a:xfrm>
        </p:spPr>
        <p:txBody>
          <a:bodyPr>
            <a:normAutofit/>
          </a:bodyPr>
          <a:lstStyle/>
          <a:p>
            <a:pPr marL="0" indent="0" algn="ctr">
              <a:buNone/>
            </a:pPr>
            <a:endParaRPr lang="en-US" sz="3600" dirty="0"/>
          </a:p>
          <a:p>
            <a:pPr marL="0" indent="0" algn="ctr">
              <a:buNone/>
            </a:pPr>
            <a:r>
              <a:rPr lang="en-US" sz="3600" dirty="0" smtClean="0"/>
              <a:t>Waiver will not be considered</a:t>
            </a:r>
            <a:r>
              <a:rPr lang="en-US" sz="3600" dirty="0"/>
              <a:t>:</a:t>
            </a:r>
          </a:p>
        </p:txBody>
      </p:sp>
      <p:sp>
        <p:nvSpPr>
          <p:cNvPr id="2" name="Title 1"/>
          <p:cNvSpPr>
            <a:spLocks noGrp="1"/>
          </p:cNvSpPr>
          <p:nvPr>
            <p:ph type="title"/>
          </p:nvPr>
        </p:nvSpPr>
        <p:spPr/>
        <p:txBody>
          <a:bodyPr>
            <a:normAutofit/>
          </a:bodyPr>
          <a:lstStyle/>
          <a:p>
            <a:pPr algn="l"/>
            <a:r>
              <a:rPr lang="en-US" dirty="0"/>
              <a:t> </a:t>
            </a:r>
            <a:r>
              <a:rPr lang="en-US" sz="3600" dirty="0"/>
              <a:t>VHSL Transgender Policy</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65574" y="563055"/>
            <a:ext cx="1845227" cy="803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25261" y="2700528"/>
            <a:ext cx="11674258" cy="3970318"/>
          </a:xfrm>
          <a:prstGeom prst="rect">
            <a:avLst/>
          </a:prstGeom>
        </p:spPr>
        <p:txBody>
          <a:bodyPr wrap="square">
            <a:spAutoFit/>
          </a:bodyPr>
          <a:lstStyle/>
          <a:p>
            <a:pPr marL="274320" lvl="0" indent="-274320" algn="ctr">
              <a:spcBef>
                <a:spcPct val="20000"/>
              </a:spcBef>
              <a:buClr>
                <a:srgbClr val="31B6FD"/>
              </a:buClr>
              <a:buSzPct val="100000"/>
              <a:buFontTx/>
              <a:buChar char="-"/>
            </a:pPr>
            <a:r>
              <a:rPr lang="en-US" sz="3600" dirty="0" smtClean="0">
                <a:solidFill>
                  <a:srgbClr val="073E87"/>
                </a:solidFill>
              </a:rPr>
              <a:t>For loss of eligibility, as a result of reassignment preventing the student from exercising an opportunity to participate – Student missed a season in the desired gender program because they were still meeting criteria of the process.  </a:t>
            </a:r>
            <a:r>
              <a:rPr lang="en-US" sz="3600" b="1" dirty="0" smtClean="0">
                <a:solidFill>
                  <a:srgbClr val="073E87"/>
                </a:solidFill>
              </a:rPr>
              <a:t>This is a significant waiver denial criteria as eligibility in the original gender sport had not been lost.</a:t>
            </a:r>
            <a:endParaRPr lang="en-US" sz="3600" b="1" dirty="0">
              <a:solidFill>
                <a:srgbClr val="073E87"/>
              </a:solidFill>
            </a:endParaRPr>
          </a:p>
        </p:txBody>
      </p:sp>
    </p:spTree>
    <p:extLst>
      <p:ext uri="{BB962C8B-B14F-4D97-AF65-F5344CB8AC3E}">
        <p14:creationId xmlns:p14="http://schemas.microsoft.com/office/powerpoint/2010/main" val="439851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1447800"/>
            <a:ext cx="8686800" cy="5181600"/>
          </a:xfrm>
        </p:spPr>
        <p:txBody>
          <a:bodyPr>
            <a:normAutofit/>
          </a:bodyPr>
          <a:lstStyle/>
          <a:p>
            <a:pPr marL="0" indent="0" algn="ctr">
              <a:buNone/>
            </a:pPr>
            <a:r>
              <a:rPr lang="en-US" sz="3600" dirty="0" smtClean="0"/>
              <a:t>Waiver </a:t>
            </a:r>
            <a:r>
              <a:rPr lang="en-US" sz="3600" dirty="0" smtClean="0"/>
              <a:t>will not be considered:</a:t>
            </a:r>
          </a:p>
          <a:p>
            <a:pPr marL="0" indent="0" algn="ctr">
              <a:buNone/>
            </a:pPr>
            <a:endParaRPr lang="en-US" sz="3600" dirty="0"/>
          </a:p>
        </p:txBody>
      </p:sp>
      <p:sp>
        <p:nvSpPr>
          <p:cNvPr id="2" name="Title 1"/>
          <p:cNvSpPr>
            <a:spLocks noGrp="1"/>
          </p:cNvSpPr>
          <p:nvPr>
            <p:ph type="title"/>
          </p:nvPr>
        </p:nvSpPr>
        <p:spPr/>
        <p:txBody>
          <a:bodyPr>
            <a:normAutofit/>
          </a:bodyPr>
          <a:lstStyle/>
          <a:p>
            <a:pPr algn="l"/>
            <a:r>
              <a:rPr lang="en-US" dirty="0"/>
              <a:t> </a:t>
            </a:r>
            <a:r>
              <a:rPr lang="en-US" sz="3600" dirty="0"/>
              <a:t>VHSL Transgender Policy</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65574" y="563055"/>
            <a:ext cx="1845227" cy="803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0" y="2229634"/>
            <a:ext cx="11799519" cy="4524315"/>
          </a:xfrm>
          <a:prstGeom prst="rect">
            <a:avLst/>
          </a:prstGeom>
        </p:spPr>
        <p:txBody>
          <a:bodyPr wrap="square">
            <a:spAutoFit/>
          </a:bodyPr>
          <a:lstStyle/>
          <a:p>
            <a:pPr lvl="0" algn="ctr">
              <a:spcBef>
                <a:spcPct val="20000"/>
              </a:spcBef>
              <a:buClr>
                <a:srgbClr val="31B6FD"/>
              </a:buClr>
              <a:buSzPct val="100000"/>
            </a:pPr>
            <a:r>
              <a:rPr lang="en-US" sz="3600" dirty="0" smtClean="0">
                <a:solidFill>
                  <a:srgbClr val="073E87"/>
                </a:solidFill>
              </a:rPr>
              <a:t>- For situations in which the </a:t>
            </a:r>
            <a:r>
              <a:rPr lang="en-US" sz="3600" dirty="0">
                <a:solidFill>
                  <a:srgbClr val="073E87"/>
                </a:solidFill>
              </a:rPr>
              <a:t>appellant and/or parent/guardian make/made a decision which results in participation in the inappropriate </a:t>
            </a:r>
            <a:r>
              <a:rPr lang="en-US" sz="3600" dirty="0" smtClean="0">
                <a:solidFill>
                  <a:srgbClr val="073E87"/>
                </a:solidFill>
              </a:rPr>
              <a:t>identifying gender.  This  has, can, will occur.  Examples - Parents refusing to sign off on a different child gender desire which leads to participation in a gender </a:t>
            </a:r>
            <a:r>
              <a:rPr lang="en-US" sz="3600" dirty="0" smtClean="0">
                <a:solidFill>
                  <a:srgbClr val="073E87"/>
                </a:solidFill>
              </a:rPr>
              <a:t>based program </a:t>
            </a:r>
            <a:r>
              <a:rPr lang="en-US" sz="3600" dirty="0" smtClean="0">
                <a:solidFill>
                  <a:srgbClr val="073E87"/>
                </a:solidFill>
              </a:rPr>
              <a:t>that is NOT the true choice of the </a:t>
            </a:r>
            <a:r>
              <a:rPr lang="en-US" sz="3600" dirty="0" smtClean="0">
                <a:solidFill>
                  <a:srgbClr val="073E87"/>
                </a:solidFill>
              </a:rPr>
              <a:t>child; non binary option choices; </a:t>
            </a:r>
            <a:r>
              <a:rPr lang="en-US" sz="3600" dirty="0" smtClean="0">
                <a:solidFill>
                  <a:srgbClr val="073E87"/>
                </a:solidFill>
              </a:rPr>
              <a:t>OR </a:t>
            </a:r>
            <a:r>
              <a:rPr lang="en-US" sz="3600" dirty="0" smtClean="0">
                <a:solidFill>
                  <a:srgbClr val="073E87"/>
                </a:solidFill>
              </a:rPr>
              <a:t>chasing </a:t>
            </a:r>
            <a:r>
              <a:rPr lang="en-US" sz="3600" dirty="0" smtClean="0">
                <a:solidFill>
                  <a:srgbClr val="073E87"/>
                </a:solidFill>
              </a:rPr>
              <a:t>a championship</a:t>
            </a:r>
            <a:endParaRPr lang="en-US" sz="3600" dirty="0">
              <a:solidFill>
                <a:srgbClr val="073E87"/>
              </a:solidFill>
            </a:endParaRPr>
          </a:p>
        </p:txBody>
      </p:sp>
    </p:spTree>
    <p:extLst>
      <p:ext uri="{BB962C8B-B14F-4D97-AF65-F5344CB8AC3E}">
        <p14:creationId xmlns:p14="http://schemas.microsoft.com/office/powerpoint/2010/main" val="22981788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0833" y="1447800"/>
            <a:ext cx="11448789" cy="5181600"/>
          </a:xfrm>
        </p:spPr>
        <p:txBody>
          <a:bodyPr>
            <a:normAutofit/>
          </a:bodyPr>
          <a:lstStyle/>
          <a:p>
            <a:pPr marL="0" indent="0" algn="ctr">
              <a:buNone/>
            </a:pPr>
            <a:endParaRPr lang="en-US" sz="3600" dirty="0"/>
          </a:p>
          <a:p>
            <a:pPr marL="0" indent="0" algn="ctr">
              <a:buNone/>
            </a:pPr>
            <a:r>
              <a:rPr lang="en-US" sz="3600" dirty="0" smtClean="0"/>
              <a:t>Waiver will not be </a:t>
            </a:r>
            <a:r>
              <a:rPr lang="en-US" sz="3600" dirty="0"/>
              <a:t>considered:</a:t>
            </a:r>
          </a:p>
          <a:p>
            <a:pPr marL="0" indent="0" algn="ctr">
              <a:buNone/>
            </a:pPr>
            <a:endParaRPr lang="en-US" sz="3600" dirty="0"/>
          </a:p>
          <a:p>
            <a:pPr algn="ctr">
              <a:buFontTx/>
              <a:buChar char="-"/>
            </a:pPr>
            <a:r>
              <a:rPr lang="en-US" sz="3600" dirty="0" smtClean="0"/>
              <a:t>If </a:t>
            </a:r>
            <a:r>
              <a:rPr lang="en-US" sz="3600" dirty="0"/>
              <a:t>it is determined that the gender identity </a:t>
            </a:r>
            <a:r>
              <a:rPr lang="en-US" sz="3600" dirty="0" smtClean="0"/>
              <a:t>is </a:t>
            </a:r>
            <a:r>
              <a:rPr lang="en-US" sz="3600" dirty="0"/>
              <a:t>for the purpose of gaining an unfair </a:t>
            </a:r>
            <a:r>
              <a:rPr lang="en-US" sz="3600" dirty="0" smtClean="0"/>
              <a:t>advantage in competitive athletics.  </a:t>
            </a:r>
          </a:p>
          <a:p>
            <a:pPr marL="0" indent="0" algn="ctr">
              <a:buNone/>
            </a:pPr>
            <a:r>
              <a:rPr lang="en-US" sz="3600" dirty="0" smtClean="0"/>
              <a:t>This will almost always involve a specific gender change</a:t>
            </a:r>
            <a:endParaRPr lang="en-US" sz="3600" dirty="0"/>
          </a:p>
        </p:txBody>
      </p:sp>
      <p:sp>
        <p:nvSpPr>
          <p:cNvPr id="2" name="Title 1"/>
          <p:cNvSpPr>
            <a:spLocks noGrp="1"/>
          </p:cNvSpPr>
          <p:nvPr>
            <p:ph type="title"/>
          </p:nvPr>
        </p:nvSpPr>
        <p:spPr/>
        <p:txBody>
          <a:bodyPr>
            <a:normAutofit/>
          </a:bodyPr>
          <a:lstStyle/>
          <a:p>
            <a:pPr algn="l"/>
            <a:r>
              <a:rPr lang="en-US" dirty="0"/>
              <a:t> </a:t>
            </a:r>
            <a:r>
              <a:rPr lang="en-US" sz="3600" dirty="0"/>
              <a:t>VHSL Transgender Policy</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65574" y="563055"/>
            <a:ext cx="1845227" cy="803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10174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1447800"/>
            <a:ext cx="8686800" cy="5181600"/>
          </a:xfrm>
        </p:spPr>
        <p:txBody>
          <a:bodyPr>
            <a:normAutofit/>
          </a:bodyPr>
          <a:lstStyle/>
          <a:p>
            <a:pPr marL="0" indent="0" algn="ctr">
              <a:buNone/>
            </a:pPr>
            <a:endParaRPr lang="en-US" sz="3600" dirty="0"/>
          </a:p>
          <a:p>
            <a:pPr marL="0" indent="0" algn="ctr">
              <a:buNone/>
            </a:pPr>
            <a:r>
              <a:rPr lang="en-US" sz="3600" dirty="0"/>
              <a:t>Implementation of the Rule and Criteria</a:t>
            </a:r>
          </a:p>
          <a:p>
            <a:pPr marL="0" indent="0" algn="ctr">
              <a:buNone/>
            </a:pPr>
            <a:endParaRPr lang="en-US" sz="3600" dirty="0"/>
          </a:p>
          <a:p>
            <a:pPr marL="0" indent="0" algn="ctr">
              <a:buNone/>
            </a:pPr>
            <a:r>
              <a:rPr lang="en-US" sz="3600" dirty="0"/>
              <a:t>All </a:t>
            </a:r>
            <a:r>
              <a:rPr lang="en-US" sz="3600" dirty="0" smtClean="0"/>
              <a:t>VHSL eligibility </a:t>
            </a:r>
            <a:r>
              <a:rPr lang="en-US" sz="3600" dirty="0"/>
              <a:t>is appealable</a:t>
            </a:r>
          </a:p>
        </p:txBody>
      </p:sp>
      <p:sp>
        <p:nvSpPr>
          <p:cNvPr id="2" name="Title 1"/>
          <p:cNvSpPr>
            <a:spLocks noGrp="1"/>
          </p:cNvSpPr>
          <p:nvPr>
            <p:ph type="title"/>
          </p:nvPr>
        </p:nvSpPr>
        <p:spPr/>
        <p:txBody>
          <a:bodyPr>
            <a:normAutofit/>
          </a:bodyPr>
          <a:lstStyle/>
          <a:p>
            <a:pPr algn="l"/>
            <a:r>
              <a:rPr lang="en-US" dirty="0"/>
              <a:t> </a:t>
            </a:r>
            <a:r>
              <a:rPr lang="en-US" sz="3600" dirty="0"/>
              <a:t>VHSL Transgender Policy</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65574" y="563055"/>
            <a:ext cx="1845227" cy="803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47129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1447800"/>
            <a:ext cx="8686800" cy="5181600"/>
          </a:xfrm>
        </p:spPr>
        <p:txBody>
          <a:bodyPr>
            <a:normAutofit fontScale="92500"/>
          </a:bodyPr>
          <a:lstStyle/>
          <a:p>
            <a:pPr marL="0" indent="0" algn="ctr">
              <a:buNone/>
            </a:pPr>
            <a:endParaRPr lang="en-US" sz="3600" dirty="0"/>
          </a:p>
          <a:p>
            <a:pPr marL="0" indent="0" algn="ctr">
              <a:buNone/>
            </a:pPr>
            <a:r>
              <a:rPr lang="en-US" sz="3600" dirty="0"/>
              <a:t>Implementation of the VHSL Eligibility Process</a:t>
            </a:r>
          </a:p>
          <a:p>
            <a:pPr marL="0" indent="0" algn="ctr">
              <a:buNone/>
            </a:pPr>
            <a:endParaRPr lang="en-US" sz="3600" dirty="0"/>
          </a:p>
          <a:p>
            <a:pPr marL="0" indent="0" algn="ctr">
              <a:buNone/>
            </a:pPr>
            <a:r>
              <a:rPr lang="en-US" sz="3600" dirty="0"/>
              <a:t>- School</a:t>
            </a:r>
          </a:p>
          <a:p>
            <a:pPr marL="0" indent="0" algn="ctr">
              <a:buNone/>
            </a:pPr>
            <a:r>
              <a:rPr lang="en-US" sz="3600" dirty="0"/>
              <a:t>- School’s </a:t>
            </a:r>
            <a:r>
              <a:rPr lang="en-US" sz="3600" dirty="0" smtClean="0"/>
              <a:t>VHSL </a:t>
            </a:r>
            <a:r>
              <a:rPr lang="en-US" sz="3600" dirty="0"/>
              <a:t>District Committee</a:t>
            </a:r>
          </a:p>
          <a:p>
            <a:pPr marL="0" indent="0" algn="ctr">
              <a:buNone/>
            </a:pPr>
            <a:r>
              <a:rPr lang="en-US" sz="3600" dirty="0"/>
              <a:t>- </a:t>
            </a:r>
            <a:r>
              <a:rPr lang="en-US" sz="3600" dirty="0" smtClean="0"/>
              <a:t>Executive </a:t>
            </a:r>
            <a:r>
              <a:rPr lang="en-US" sz="3600" dirty="0" smtClean="0"/>
              <a:t>Director/Their Designee</a:t>
            </a:r>
            <a:endParaRPr lang="en-US" sz="3600" dirty="0"/>
          </a:p>
          <a:p>
            <a:pPr marL="0" indent="0" algn="ctr">
              <a:buNone/>
            </a:pPr>
            <a:r>
              <a:rPr lang="en-US" sz="3600" dirty="0"/>
              <a:t>- Executive Committee Appeal</a:t>
            </a:r>
          </a:p>
          <a:p>
            <a:pPr marL="0" indent="0" algn="ctr">
              <a:buNone/>
            </a:pPr>
            <a:r>
              <a:rPr lang="en-US" sz="3600" dirty="0"/>
              <a:t>- Independent Hearing Officer</a:t>
            </a:r>
          </a:p>
        </p:txBody>
      </p:sp>
      <p:sp>
        <p:nvSpPr>
          <p:cNvPr id="2" name="Title 1"/>
          <p:cNvSpPr>
            <a:spLocks noGrp="1"/>
          </p:cNvSpPr>
          <p:nvPr>
            <p:ph type="title"/>
          </p:nvPr>
        </p:nvSpPr>
        <p:spPr/>
        <p:txBody>
          <a:bodyPr>
            <a:normAutofit/>
          </a:bodyPr>
          <a:lstStyle/>
          <a:p>
            <a:pPr algn="l"/>
            <a:r>
              <a:rPr lang="en-US" dirty="0"/>
              <a:t> </a:t>
            </a:r>
            <a:r>
              <a:rPr lang="en-US" sz="3600" dirty="0"/>
              <a:t>VHSL Transgender Policy</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65574" y="563055"/>
            <a:ext cx="1845227" cy="803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7648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1447800"/>
            <a:ext cx="8686800" cy="5181600"/>
          </a:xfrm>
        </p:spPr>
        <p:txBody>
          <a:bodyPr>
            <a:normAutofit fontScale="92500" lnSpcReduction="20000"/>
          </a:bodyPr>
          <a:lstStyle/>
          <a:p>
            <a:pPr marL="0" indent="0" algn="ctr">
              <a:buNone/>
            </a:pPr>
            <a:endParaRPr lang="en-US" sz="3600" dirty="0"/>
          </a:p>
          <a:p>
            <a:pPr marL="0" indent="0" algn="ctr">
              <a:buNone/>
            </a:pPr>
            <a:r>
              <a:rPr lang="en-US" sz="3600" u="sng" dirty="0" smtClean="0"/>
              <a:t>This is an eligibility case</a:t>
            </a:r>
            <a:endParaRPr lang="en-US" sz="3600" u="sng" dirty="0"/>
          </a:p>
          <a:p>
            <a:pPr marL="0" indent="0" algn="ctr">
              <a:buNone/>
            </a:pPr>
            <a:endParaRPr lang="en-US" sz="3600" dirty="0"/>
          </a:p>
          <a:p>
            <a:pPr marL="0" indent="0" algn="ctr">
              <a:buNone/>
            </a:pPr>
            <a:r>
              <a:rPr lang="en-US" sz="3600" dirty="0" smtClean="0"/>
              <a:t>Education</a:t>
            </a:r>
          </a:p>
          <a:p>
            <a:pPr marL="0" indent="0" algn="ctr">
              <a:buNone/>
            </a:pPr>
            <a:endParaRPr lang="en-US" sz="3600" dirty="0"/>
          </a:p>
          <a:p>
            <a:pPr marL="0" indent="0" algn="ctr">
              <a:buNone/>
            </a:pPr>
            <a:r>
              <a:rPr lang="en-US" sz="3600" dirty="0"/>
              <a:t>Consistency</a:t>
            </a:r>
          </a:p>
          <a:p>
            <a:pPr marL="0" indent="0" algn="ctr">
              <a:buNone/>
            </a:pPr>
            <a:endParaRPr lang="en-US" sz="3600" dirty="0"/>
          </a:p>
          <a:p>
            <a:pPr marL="0" indent="0" algn="ctr">
              <a:buNone/>
            </a:pPr>
            <a:r>
              <a:rPr lang="en-US" sz="3600" dirty="0" smtClean="0"/>
              <a:t>Criteria</a:t>
            </a:r>
          </a:p>
          <a:p>
            <a:pPr marL="0" indent="0" algn="ctr">
              <a:buNone/>
            </a:pPr>
            <a:endParaRPr lang="en-US" sz="3600" dirty="0" smtClean="0"/>
          </a:p>
          <a:p>
            <a:pPr marL="0" indent="0" algn="ctr">
              <a:buNone/>
            </a:pPr>
            <a:r>
              <a:rPr lang="en-US" sz="3600" dirty="0" smtClean="0"/>
              <a:t>Process</a:t>
            </a:r>
          </a:p>
          <a:p>
            <a:pPr marL="0" indent="0" algn="ctr">
              <a:buNone/>
            </a:pPr>
            <a:endParaRPr lang="en-US" sz="3600" dirty="0"/>
          </a:p>
        </p:txBody>
      </p:sp>
      <p:sp>
        <p:nvSpPr>
          <p:cNvPr id="2" name="Title 1"/>
          <p:cNvSpPr>
            <a:spLocks noGrp="1"/>
          </p:cNvSpPr>
          <p:nvPr>
            <p:ph type="title"/>
          </p:nvPr>
        </p:nvSpPr>
        <p:spPr/>
        <p:txBody>
          <a:bodyPr>
            <a:normAutofit/>
          </a:bodyPr>
          <a:lstStyle/>
          <a:p>
            <a:pPr algn="l"/>
            <a:r>
              <a:rPr lang="en-US" dirty="0"/>
              <a:t> </a:t>
            </a:r>
            <a:r>
              <a:rPr lang="en-US" sz="3600" dirty="0"/>
              <a:t>VHSL Transgender Policy</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04756" y="563055"/>
            <a:ext cx="1906045" cy="803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782956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3151" y="1447800"/>
            <a:ext cx="11878849" cy="5181600"/>
          </a:xfrm>
        </p:spPr>
        <p:txBody>
          <a:bodyPr>
            <a:normAutofit fontScale="92500" lnSpcReduction="10000"/>
          </a:bodyPr>
          <a:lstStyle/>
          <a:p>
            <a:pPr marL="0" indent="0" algn="ctr">
              <a:buNone/>
            </a:pPr>
            <a:endParaRPr lang="en-US" sz="3600" dirty="0"/>
          </a:p>
          <a:p>
            <a:pPr algn="ctr">
              <a:buFontTx/>
              <a:buChar char="-"/>
            </a:pPr>
            <a:r>
              <a:rPr lang="en-US" sz="3600" dirty="0" smtClean="0"/>
              <a:t>School – Collects waiver request form and all information necessary or provided by appellant.  </a:t>
            </a:r>
            <a:r>
              <a:rPr lang="en-US" sz="3600" dirty="0" smtClean="0"/>
              <a:t>The school c</a:t>
            </a:r>
            <a:r>
              <a:rPr lang="en-US" sz="3600" dirty="0" smtClean="0"/>
              <a:t>an additionally </a:t>
            </a:r>
            <a:r>
              <a:rPr lang="en-US" sz="3600" dirty="0" smtClean="0"/>
              <a:t>provide input of support OR, if they believe</a:t>
            </a:r>
            <a:r>
              <a:rPr lang="en-US" sz="3600" dirty="0" smtClean="0"/>
              <a:t> the </a:t>
            </a:r>
            <a:r>
              <a:rPr lang="en-US" sz="3600" dirty="0" smtClean="0"/>
              <a:t>documentation is incomplete and/or contains </a:t>
            </a:r>
            <a:r>
              <a:rPr lang="en-US" sz="3600" dirty="0" smtClean="0"/>
              <a:t>false or misleading information.  This is consistent with all other eligibility codes. </a:t>
            </a:r>
          </a:p>
          <a:p>
            <a:pPr algn="ctr">
              <a:buFontTx/>
              <a:buChar char="-"/>
            </a:pPr>
            <a:endParaRPr lang="en-US" sz="3600" dirty="0" smtClean="0"/>
          </a:p>
          <a:p>
            <a:pPr algn="ctr">
              <a:buFontTx/>
              <a:buChar char="-"/>
            </a:pPr>
            <a:r>
              <a:rPr lang="en-US" sz="3600" dirty="0" smtClean="0"/>
              <a:t>VHSL District Committee – Conducts hearing based on evidence relative to criteria and provides a </a:t>
            </a:r>
            <a:r>
              <a:rPr lang="en-US" sz="3600" b="1" dirty="0" smtClean="0"/>
              <a:t>recommendation</a:t>
            </a:r>
            <a:r>
              <a:rPr lang="en-US" sz="3600" dirty="0" smtClean="0"/>
              <a:t> to the League office.</a:t>
            </a:r>
          </a:p>
          <a:p>
            <a:pPr marL="0" indent="0" algn="ctr">
              <a:buNone/>
            </a:pPr>
            <a:endParaRPr lang="en-US" sz="3600" dirty="0"/>
          </a:p>
        </p:txBody>
      </p:sp>
      <p:sp>
        <p:nvSpPr>
          <p:cNvPr id="2" name="Title 1"/>
          <p:cNvSpPr>
            <a:spLocks noGrp="1"/>
          </p:cNvSpPr>
          <p:nvPr>
            <p:ph type="title"/>
          </p:nvPr>
        </p:nvSpPr>
        <p:spPr/>
        <p:txBody>
          <a:bodyPr>
            <a:normAutofit/>
          </a:bodyPr>
          <a:lstStyle/>
          <a:p>
            <a:pPr algn="l"/>
            <a:r>
              <a:rPr lang="en-US" dirty="0"/>
              <a:t> </a:t>
            </a:r>
            <a:r>
              <a:rPr lang="en-US" sz="3600" dirty="0"/>
              <a:t>VHSL Transgender Policy</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65574" y="563055"/>
            <a:ext cx="1845227" cy="803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1414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3151" y="1447800"/>
            <a:ext cx="11878849" cy="5181600"/>
          </a:xfrm>
        </p:spPr>
        <p:txBody>
          <a:bodyPr>
            <a:normAutofit fontScale="92500" lnSpcReduction="10000"/>
          </a:bodyPr>
          <a:lstStyle/>
          <a:p>
            <a:pPr marL="0" indent="0" algn="ctr">
              <a:buNone/>
            </a:pPr>
            <a:endParaRPr lang="en-US" sz="3600" dirty="0"/>
          </a:p>
          <a:p>
            <a:pPr algn="ctr">
              <a:buFontTx/>
              <a:buChar char="-"/>
            </a:pPr>
            <a:r>
              <a:rPr lang="en-US" sz="3600" dirty="0" smtClean="0"/>
              <a:t>Executive Director/Designee – Reviews case and recommendation versus handbook and transgender </a:t>
            </a:r>
            <a:r>
              <a:rPr lang="en-US" sz="3600" dirty="0" smtClean="0"/>
              <a:t>regulations </a:t>
            </a:r>
            <a:r>
              <a:rPr lang="en-US" sz="3600" dirty="0" smtClean="0"/>
              <a:t>and provides a decision on behalf of the League</a:t>
            </a:r>
          </a:p>
          <a:p>
            <a:pPr algn="ctr">
              <a:buFontTx/>
              <a:buChar char="-"/>
            </a:pPr>
            <a:endParaRPr lang="en-US" sz="3600" dirty="0" smtClean="0"/>
          </a:p>
          <a:p>
            <a:pPr algn="ctr">
              <a:buFontTx/>
              <a:buChar char="-"/>
            </a:pPr>
            <a:r>
              <a:rPr lang="en-US" sz="3600" dirty="0" smtClean="0"/>
              <a:t>Subset of Executive Committee – If </a:t>
            </a:r>
            <a:r>
              <a:rPr lang="en-US" sz="3600" dirty="0" smtClean="0"/>
              <a:t>a waiver </a:t>
            </a:r>
            <a:r>
              <a:rPr lang="en-US" sz="3600" dirty="0" smtClean="0"/>
              <a:t>is recommended for denial or denied the appellant can request an appeal to this committee which will further review the case versus criteria, handbook regulations and more latitude relative to any undue hardship</a:t>
            </a:r>
          </a:p>
          <a:p>
            <a:pPr marL="0" indent="0" algn="ctr">
              <a:buNone/>
            </a:pPr>
            <a:endParaRPr lang="en-US" sz="3600" dirty="0"/>
          </a:p>
        </p:txBody>
      </p:sp>
      <p:sp>
        <p:nvSpPr>
          <p:cNvPr id="2" name="Title 1"/>
          <p:cNvSpPr>
            <a:spLocks noGrp="1"/>
          </p:cNvSpPr>
          <p:nvPr>
            <p:ph type="title"/>
          </p:nvPr>
        </p:nvSpPr>
        <p:spPr/>
        <p:txBody>
          <a:bodyPr>
            <a:normAutofit/>
          </a:bodyPr>
          <a:lstStyle/>
          <a:p>
            <a:pPr algn="l"/>
            <a:r>
              <a:rPr lang="en-US" dirty="0"/>
              <a:t> </a:t>
            </a:r>
            <a:r>
              <a:rPr lang="en-US" sz="3600" dirty="0"/>
              <a:t>VHSL Transgender Policy</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65574" y="563055"/>
            <a:ext cx="1845227" cy="803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716806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47800"/>
            <a:ext cx="11290126" cy="5181600"/>
          </a:xfrm>
        </p:spPr>
        <p:txBody>
          <a:bodyPr>
            <a:normAutofit lnSpcReduction="10000"/>
          </a:bodyPr>
          <a:lstStyle/>
          <a:p>
            <a:pPr marL="0" indent="0" algn="ctr">
              <a:buNone/>
            </a:pPr>
            <a:endParaRPr lang="en-US" sz="3600" dirty="0"/>
          </a:p>
          <a:p>
            <a:pPr marL="0" indent="0" algn="ctr">
              <a:buNone/>
            </a:pPr>
            <a:r>
              <a:rPr lang="en-US" sz="3600" dirty="0"/>
              <a:t>Issues </a:t>
            </a:r>
            <a:r>
              <a:rPr lang="en-US" sz="3600" dirty="0" smtClean="0"/>
              <a:t>to be alert for with the Executive Committee Appeal Panel</a:t>
            </a:r>
            <a:endParaRPr lang="en-US" sz="3600" dirty="0"/>
          </a:p>
          <a:p>
            <a:pPr marL="0" indent="0" algn="ctr">
              <a:buNone/>
            </a:pPr>
            <a:endParaRPr lang="en-US" sz="3600" dirty="0"/>
          </a:p>
          <a:p>
            <a:pPr algn="ctr">
              <a:buFontTx/>
              <a:buChar char="-"/>
            </a:pPr>
            <a:r>
              <a:rPr lang="en-US" sz="3600" dirty="0" smtClean="0"/>
              <a:t>Impartiality concerns – In no appeal process is a committee member of the same school division, district, region or classification eligible to sit on the panel</a:t>
            </a:r>
          </a:p>
          <a:p>
            <a:pPr algn="ctr">
              <a:buFontTx/>
              <a:buChar char="-"/>
            </a:pPr>
            <a:endParaRPr lang="en-US" sz="3600" dirty="0"/>
          </a:p>
          <a:p>
            <a:pPr marL="0" indent="0" algn="ctr">
              <a:buNone/>
            </a:pPr>
            <a:r>
              <a:rPr lang="en-US" sz="3600" dirty="0" smtClean="0"/>
              <a:t>-</a:t>
            </a:r>
            <a:endParaRPr lang="en-US" sz="3600" dirty="0"/>
          </a:p>
        </p:txBody>
      </p:sp>
      <p:sp>
        <p:nvSpPr>
          <p:cNvPr id="2" name="Title 1"/>
          <p:cNvSpPr>
            <a:spLocks noGrp="1"/>
          </p:cNvSpPr>
          <p:nvPr>
            <p:ph type="title"/>
          </p:nvPr>
        </p:nvSpPr>
        <p:spPr/>
        <p:txBody>
          <a:bodyPr>
            <a:normAutofit/>
          </a:bodyPr>
          <a:lstStyle/>
          <a:p>
            <a:pPr algn="l"/>
            <a:r>
              <a:rPr lang="en-US" dirty="0"/>
              <a:t> </a:t>
            </a:r>
            <a:r>
              <a:rPr lang="en-US" sz="3600" dirty="0"/>
              <a:t>VHSL Transgender Policy</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65574" y="563055"/>
            <a:ext cx="1845227" cy="803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85026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47800"/>
            <a:ext cx="11290126" cy="5181600"/>
          </a:xfrm>
        </p:spPr>
        <p:txBody>
          <a:bodyPr>
            <a:normAutofit/>
          </a:bodyPr>
          <a:lstStyle/>
          <a:p>
            <a:pPr marL="0" indent="0" algn="ctr">
              <a:buNone/>
            </a:pPr>
            <a:endParaRPr lang="en-US" sz="3600" dirty="0"/>
          </a:p>
          <a:p>
            <a:pPr marL="0" indent="0" algn="ctr">
              <a:buNone/>
            </a:pPr>
            <a:r>
              <a:rPr lang="en-US" sz="3600" dirty="0"/>
              <a:t>Issues </a:t>
            </a:r>
            <a:r>
              <a:rPr lang="en-US" sz="3600" dirty="0" smtClean="0"/>
              <a:t>to be alert for with the Executive Committee Appeal Panel</a:t>
            </a:r>
            <a:endParaRPr lang="en-US" sz="3600" dirty="0"/>
          </a:p>
          <a:p>
            <a:pPr marL="0" indent="0" algn="ctr">
              <a:buNone/>
            </a:pPr>
            <a:endParaRPr lang="en-US" sz="3600" dirty="0"/>
          </a:p>
          <a:p>
            <a:pPr marL="0" indent="0" algn="ctr">
              <a:buNone/>
            </a:pPr>
            <a:r>
              <a:rPr lang="en-US" sz="3600" dirty="0"/>
              <a:t>- Uncomfortable with the subject of the </a:t>
            </a:r>
            <a:r>
              <a:rPr lang="en-US" sz="3600" dirty="0" smtClean="0"/>
              <a:t>appeal or other belief that their decision making ability would be compromised</a:t>
            </a:r>
            <a:endParaRPr lang="en-US" sz="3600" dirty="0"/>
          </a:p>
        </p:txBody>
      </p:sp>
      <p:sp>
        <p:nvSpPr>
          <p:cNvPr id="2" name="Title 1"/>
          <p:cNvSpPr>
            <a:spLocks noGrp="1"/>
          </p:cNvSpPr>
          <p:nvPr>
            <p:ph type="title"/>
          </p:nvPr>
        </p:nvSpPr>
        <p:spPr/>
        <p:txBody>
          <a:bodyPr>
            <a:normAutofit/>
          </a:bodyPr>
          <a:lstStyle/>
          <a:p>
            <a:pPr algn="l"/>
            <a:r>
              <a:rPr lang="en-US" dirty="0"/>
              <a:t> </a:t>
            </a:r>
            <a:r>
              <a:rPr lang="en-US" sz="3600" dirty="0"/>
              <a:t>VHSL Transgender Policy</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65574" y="563055"/>
            <a:ext cx="1845227" cy="803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78335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3151" y="1447800"/>
            <a:ext cx="11878849" cy="5181600"/>
          </a:xfrm>
        </p:spPr>
        <p:txBody>
          <a:bodyPr>
            <a:normAutofit/>
          </a:bodyPr>
          <a:lstStyle/>
          <a:p>
            <a:pPr marL="0" indent="0" algn="ctr">
              <a:buNone/>
            </a:pPr>
            <a:endParaRPr lang="en-US" sz="3600" dirty="0" smtClean="0"/>
          </a:p>
          <a:p>
            <a:pPr marL="0" indent="0" algn="ctr">
              <a:buNone/>
            </a:pPr>
            <a:r>
              <a:rPr lang="en-US" sz="3600" dirty="0" smtClean="0"/>
              <a:t>If the appellant is denied at the Executive Committee </a:t>
            </a:r>
            <a:r>
              <a:rPr lang="en-US" sz="3600" dirty="0" smtClean="0"/>
              <a:t>level</a:t>
            </a:r>
            <a:endParaRPr lang="en-US" sz="3600" dirty="0"/>
          </a:p>
          <a:p>
            <a:pPr algn="ctr">
              <a:buFontTx/>
              <a:buChar char="-"/>
            </a:pPr>
            <a:r>
              <a:rPr lang="en-US" sz="3600" dirty="0" smtClean="0"/>
              <a:t>IHO – Independent Hearing Officer – Last level of VHSL appeal . Case is heard before a school attorney versed in school law who cannot have any affiliation with the school division or appellant in the case </a:t>
            </a:r>
          </a:p>
          <a:p>
            <a:pPr algn="ctr">
              <a:buFontTx/>
              <a:buChar char="-"/>
            </a:pPr>
            <a:r>
              <a:rPr lang="en-US" sz="3600" dirty="0" smtClean="0"/>
              <a:t>Only state in the country that offers such an appeal layer</a:t>
            </a:r>
          </a:p>
          <a:p>
            <a:pPr marL="0" indent="0" algn="ctr">
              <a:buNone/>
            </a:pPr>
            <a:endParaRPr lang="en-US" sz="3600" dirty="0"/>
          </a:p>
        </p:txBody>
      </p:sp>
      <p:sp>
        <p:nvSpPr>
          <p:cNvPr id="2" name="Title 1"/>
          <p:cNvSpPr>
            <a:spLocks noGrp="1"/>
          </p:cNvSpPr>
          <p:nvPr>
            <p:ph type="title"/>
          </p:nvPr>
        </p:nvSpPr>
        <p:spPr/>
        <p:txBody>
          <a:bodyPr>
            <a:normAutofit/>
          </a:bodyPr>
          <a:lstStyle/>
          <a:p>
            <a:pPr algn="l"/>
            <a:r>
              <a:rPr lang="en-US" dirty="0"/>
              <a:t> </a:t>
            </a:r>
            <a:r>
              <a:rPr lang="en-US" sz="3600" dirty="0"/>
              <a:t>VHSL Transgender Policy</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65574" y="563055"/>
            <a:ext cx="1845227" cy="803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789643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3151" y="1447800"/>
            <a:ext cx="11878849" cy="5181600"/>
          </a:xfrm>
        </p:spPr>
        <p:txBody>
          <a:bodyPr>
            <a:normAutofit fontScale="92500" lnSpcReduction="10000"/>
          </a:bodyPr>
          <a:lstStyle/>
          <a:p>
            <a:pPr marL="0" indent="0" algn="ctr">
              <a:buNone/>
            </a:pPr>
            <a:endParaRPr lang="en-US" sz="3600" dirty="0" smtClean="0"/>
          </a:p>
          <a:p>
            <a:pPr marL="0" indent="0" algn="ctr">
              <a:buNone/>
            </a:pPr>
            <a:r>
              <a:rPr lang="en-US" sz="3600" dirty="0" smtClean="0"/>
              <a:t>The IHO level does involve a shared cost between appellant and the League.  Each side commits $600 to the process prior to the proceeding.</a:t>
            </a:r>
          </a:p>
          <a:p>
            <a:pPr marL="0" indent="0" algn="ctr">
              <a:buNone/>
            </a:pPr>
            <a:r>
              <a:rPr lang="en-US" sz="3600" dirty="0" smtClean="0"/>
              <a:t>To maintain neutrality of the case it is conducted at the law offices of the attorney or through a video based format.</a:t>
            </a:r>
          </a:p>
          <a:p>
            <a:pPr marL="0" indent="0" algn="ctr">
              <a:buNone/>
            </a:pPr>
            <a:r>
              <a:rPr lang="en-US" sz="3600" b="1" dirty="0" smtClean="0"/>
              <a:t>For purposes of making sure we hear all the evidence and give the appellant full involvement the Executive Committee and IHO level require the presence of someone on the behalf of the appellant</a:t>
            </a:r>
          </a:p>
          <a:p>
            <a:pPr marL="0" indent="0" algn="ctr">
              <a:buNone/>
            </a:pPr>
            <a:endParaRPr lang="en-US" sz="3600" dirty="0"/>
          </a:p>
        </p:txBody>
      </p:sp>
      <p:sp>
        <p:nvSpPr>
          <p:cNvPr id="2" name="Title 1"/>
          <p:cNvSpPr>
            <a:spLocks noGrp="1"/>
          </p:cNvSpPr>
          <p:nvPr>
            <p:ph type="title"/>
          </p:nvPr>
        </p:nvSpPr>
        <p:spPr/>
        <p:txBody>
          <a:bodyPr>
            <a:normAutofit/>
          </a:bodyPr>
          <a:lstStyle/>
          <a:p>
            <a:pPr algn="l"/>
            <a:r>
              <a:rPr lang="en-US" dirty="0"/>
              <a:t> </a:t>
            </a:r>
            <a:r>
              <a:rPr lang="en-US" sz="3600" dirty="0"/>
              <a:t>VHSL Transgender Policy</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65574" y="563055"/>
            <a:ext cx="1845227" cy="803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16837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5885" y="1447800"/>
            <a:ext cx="11436263" cy="5181600"/>
          </a:xfrm>
        </p:spPr>
        <p:txBody>
          <a:bodyPr>
            <a:normAutofit/>
          </a:bodyPr>
          <a:lstStyle/>
          <a:p>
            <a:pPr algn="ctr"/>
            <a:endParaRPr lang="en-US" dirty="0"/>
          </a:p>
          <a:p>
            <a:pPr marL="0" indent="0" algn="ctr">
              <a:buNone/>
            </a:pPr>
            <a:r>
              <a:rPr lang="en-US" sz="4000" dirty="0" smtClean="0"/>
              <a:t>To </a:t>
            </a:r>
            <a:r>
              <a:rPr lang="en-US" sz="4000" dirty="0"/>
              <a:t>date, NO challenges past our Executive Committee level of </a:t>
            </a:r>
            <a:r>
              <a:rPr lang="en-US" sz="4000" dirty="0" smtClean="0"/>
              <a:t>appeal</a:t>
            </a:r>
          </a:p>
          <a:p>
            <a:pPr marL="0" indent="0" algn="ctr">
              <a:buNone/>
            </a:pPr>
            <a:endParaRPr lang="en-US" sz="4800" dirty="0" smtClean="0"/>
          </a:p>
          <a:p>
            <a:pPr marL="0" indent="0" algn="ctr">
              <a:buNone/>
            </a:pPr>
            <a:r>
              <a:rPr lang="en-US" sz="4000" dirty="0" smtClean="0"/>
              <a:t>That would not be true relative to any other eligibility rule code</a:t>
            </a:r>
            <a:endParaRPr lang="en-US" sz="4000" dirty="0"/>
          </a:p>
          <a:p>
            <a:pPr marL="0" indent="0" algn="ctr">
              <a:buNone/>
            </a:pPr>
            <a:endParaRPr lang="en-US" sz="3600" dirty="0"/>
          </a:p>
        </p:txBody>
      </p:sp>
      <p:sp>
        <p:nvSpPr>
          <p:cNvPr id="2" name="Title 1"/>
          <p:cNvSpPr>
            <a:spLocks noGrp="1"/>
          </p:cNvSpPr>
          <p:nvPr>
            <p:ph type="title"/>
          </p:nvPr>
        </p:nvSpPr>
        <p:spPr/>
        <p:txBody>
          <a:bodyPr>
            <a:normAutofit/>
          </a:bodyPr>
          <a:lstStyle/>
          <a:p>
            <a:r>
              <a:rPr lang="en-US" dirty="0"/>
              <a:t>	</a:t>
            </a:r>
            <a:r>
              <a:rPr lang="en-US" dirty="0" smtClean="0"/>
              <a:t>	</a:t>
            </a:r>
            <a:r>
              <a:rPr lang="en-US" dirty="0"/>
              <a:t>VHSL Transgender Policy          </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505763"/>
            <a:ext cx="1391087" cy="774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219892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47800"/>
            <a:ext cx="11114762" cy="5181600"/>
          </a:xfrm>
        </p:spPr>
        <p:txBody>
          <a:bodyPr>
            <a:normAutofit fontScale="92500" lnSpcReduction="20000"/>
          </a:bodyPr>
          <a:lstStyle/>
          <a:p>
            <a:pPr marL="0" indent="0" algn="ctr">
              <a:buNone/>
            </a:pPr>
            <a:endParaRPr lang="en-US" sz="3600" dirty="0"/>
          </a:p>
          <a:p>
            <a:pPr marL="0" indent="0" algn="ctr">
              <a:buNone/>
            </a:pPr>
            <a:endParaRPr lang="en-US" sz="3600" dirty="0"/>
          </a:p>
          <a:p>
            <a:pPr marL="0" indent="0" algn="ctr">
              <a:buNone/>
            </a:pPr>
            <a:r>
              <a:rPr lang="en-US" sz="3600" dirty="0"/>
              <a:t>Since the 2014-15 School Year</a:t>
            </a:r>
          </a:p>
          <a:p>
            <a:pPr marL="0" indent="0" algn="ctr">
              <a:buNone/>
            </a:pPr>
            <a:endParaRPr lang="en-US" sz="3600" dirty="0"/>
          </a:p>
          <a:p>
            <a:pPr marL="0" indent="0" algn="ctr">
              <a:buNone/>
            </a:pPr>
            <a:r>
              <a:rPr lang="en-US" sz="3600" dirty="0"/>
              <a:t>- </a:t>
            </a:r>
            <a:r>
              <a:rPr lang="en-US" sz="3600" dirty="0" smtClean="0"/>
              <a:t>22 (8 male to female and 14 female to male) </a:t>
            </a:r>
            <a:r>
              <a:rPr lang="en-US" sz="3600" dirty="0"/>
              <a:t>cases have gone through our appeal </a:t>
            </a:r>
            <a:r>
              <a:rPr lang="en-US" sz="3600" dirty="0" smtClean="0"/>
              <a:t>process.</a:t>
            </a:r>
          </a:p>
          <a:p>
            <a:pPr marL="0" indent="0" algn="ctr">
              <a:buNone/>
            </a:pPr>
            <a:r>
              <a:rPr lang="en-US" sz="3600" dirty="0" smtClean="0"/>
              <a:t>-  3 denials (2 male transitioning to female and 1 female transitioning to male)</a:t>
            </a:r>
            <a:endParaRPr lang="en-US" sz="3600" dirty="0"/>
          </a:p>
          <a:p>
            <a:pPr marL="0" indent="0" algn="ctr">
              <a:buNone/>
            </a:pPr>
            <a:r>
              <a:rPr lang="en-US" sz="3600" dirty="0"/>
              <a:t>- Multiple other situations in which parents and schools have inquired about the </a:t>
            </a:r>
            <a:r>
              <a:rPr lang="en-US" sz="3600" dirty="0" smtClean="0"/>
              <a:t>process, especially relating to middle school students</a:t>
            </a:r>
            <a:endParaRPr lang="en-US" sz="3600" dirty="0"/>
          </a:p>
          <a:p>
            <a:pPr marL="0" indent="0" algn="ctr">
              <a:buNone/>
            </a:pPr>
            <a:endParaRPr lang="en-US" sz="3600" dirty="0"/>
          </a:p>
        </p:txBody>
      </p:sp>
      <p:sp>
        <p:nvSpPr>
          <p:cNvPr id="2" name="Title 1"/>
          <p:cNvSpPr>
            <a:spLocks noGrp="1"/>
          </p:cNvSpPr>
          <p:nvPr>
            <p:ph type="title"/>
          </p:nvPr>
        </p:nvSpPr>
        <p:spPr/>
        <p:txBody>
          <a:bodyPr>
            <a:normAutofit/>
          </a:bodyPr>
          <a:lstStyle/>
          <a:p>
            <a:pPr algn="l"/>
            <a:r>
              <a:rPr lang="en-US" dirty="0"/>
              <a:t> </a:t>
            </a:r>
            <a:r>
              <a:rPr lang="en-US" sz="3600" dirty="0"/>
              <a:t>VHSL Transgender Policy</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65574" y="563055"/>
            <a:ext cx="1845227" cy="803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4423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0937" y="1447800"/>
            <a:ext cx="11398685" cy="5181600"/>
          </a:xfrm>
        </p:spPr>
        <p:txBody>
          <a:bodyPr>
            <a:normAutofit/>
          </a:bodyPr>
          <a:lstStyle/>
          <a:p>
            <a:pPr marL="0" indent="0" algn="ctr">
              <a:buNone/>
            </a:pPr>
            <a:endParaRPr lang="en-US" sz="3600" dirty="0"/>
          </a:p>
          <a:p>
            <a:pPr marL="0" indent="0" algn="ctr">
              <a:buNone/>
            </a:pPr>
            <a:r>
              <a:rPr lang="en-US" sz="3600" dirty="0" smtClean="0"/>
              <a:t>There are several cases currently in process and we anticipate the volume of requests to increase</a:t>
            </a:r>
            <a:endParaRPr lang="en-US" sz="3600" dirty="0"/>
          </a:p>
          <a:p>
            <a:pPr marL="0" indent="0" algn="ctr">
              <a:buNone/>
            </a:pPr>
            <a:endParaRPr lang="en-US" sz="3600" dirty="0"/>
          </a:p>
          <a:p>
            <a:pPr marL="0" indent="0" algn="ctr">
              <a:buNone/>
            </a:pPr>
            <a:r>
              <a:rPr lang="en-US" sz="4800" b="1" dirty="0" smtClean="0"/>
              <a:t>Issues Beyond the Eligibility </a:t>
            </a:r>
            <a:r>
              <a:rPr lang="en-US" sz="4800" b="1" smtClean="0"/>
              <a:t>Process Itself </a:t>
            </a:r>
            <a:r>
              <a:rPr lang="en-US" sz="4800" b="1" dirty="0" smtClean="0"/>
              <a:t>include:</a:t>
            </a:r>
            <a:endParaRPr lang="en-US" sz="4800" b="1" dirty="0"/>
          </a:p>
        </p:txBody>
      </p:sp>
      <p:sp>
        <p:nvSpPr>
          <p:cNvPr id="2" name="Title 1"/>
          <p:cNvSpPr>
            <a:spLocks noGrp="1"/>
          </p:cNvSpPr>
          <p:nvPr>
            <p:ph type="title"/>
          </p:nvPr>
        </p:nvSpPr>
        <p:spPr/>
        <p:txBody>
          <a:bodyPr>
            <a:normAutofit/>
          </a:bodyPr>
          <a:lstStyle/>
          <a:p>
            <a:pPr algn="l"/>
            <a:r>
              <a:rPr lang="en-US" dirty="0"/>
              <a:t> </a:t>
            </a:r>
            <a:r>
              <a:rPr lang="en-US" sz="3600" dirty="0"/>
              <a:t>VHSL Transgender Policy</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65574" y="563055"/>
            <a:ext cx="1845227" cy="803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0001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47800"/>
            <a:ext cx="11127288" cy="5181600"/>
          </a:xfrm>
        </p:spPr>
        <p:txBody>
          <a:bodyPr>
            <a:normAutofit/>
          </a:bodyPr>
          <a:lstStyle/>
          <a:p>
            <a:pPr algn="ctr"/>
            <a:endParaRPr lang="en-US" dirty="0"/>
          </a:p>
          <a:p>
            <a:pPr marL="0" indent="0" algn="ctr">
              <a:buNone/>
            </a:pPr>
            <a:endParaRPr lang="en-US" sz="4800" dirty="0"/>
          </a:p>
          <a:p>
            <a:pPr marL="0" indent="0" algn="ctr">
              <a:buNone/>
            </a:pPr>
            <a:endParaRPr lang="en-US" sz="3600" dirty="0"/>
          </a:p>
        </p:txBody>
      </p:sp>
      <p:sp>
        <p:nvSpPr>
          <p:cNvPr id="2" name="Title 1"/>
          <p:cNvSpPr>
            <a:spLocks noGrp="1"/>
          </p:cNvSpPr>
          <p:nvPr>
            <p:ph type="title"/>
          </p:nvPr>
        </p:nvSpPr>
        <p:spPr/>
        <p:txBody>
          <a:bodyPr>
            <a:normAutofit/>
          </a:bodyPr>
          <a:lstStyle/>
          <a:p>
            <a:r>
              <a:rPr lang="en-US" dirty="0"/>
              <a:t>          VHSL Transgender Policy</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505763"/>
            <a:ext cx="1391087" cy="774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225468" y="2274838"/>
            <a:ext cx="11674258" cy="6075509"/>
          </a:xfrm>
          <a:prstGeom prst="rect">
            <a:avLst/>
          </a:prstGeom>
        </p:spPr>
        <p:txBody>
          <a:bodyPr wrap="square">
            <a:spAutoFit/>
          </a:bodyPr>
          <a:lstStyle/>
          <a:p>
            <a:pPr marL="571500" lvl="0" indent="-571500" algn="ctr">
              <a:spcBef>
                <a:spcPct val="20000"/>
              </a:spcBef>
              <a:buClr>
                <a:srgbClr val="31B6FD"/>
              </a:buClr>
              <a:buSzPct val="100000"/>
              <a:buFontTx/>
              <a:buChar char="-"/>
            </a:pPr>
            <a:r>
              <a:rPr lang="en-US" sz="3600" dirty="0">
                <a:solidFill>
                  <a:srgbClr val="073E87"/>
                </a:solidFill>
              </a:rPr>
              <a:t>S</a:t>
            </a:r>
            <a:r>
              <a:rPr lang="en-US" sz="3600" dirty="0" smtClean="0">
                <a:solidFill>
                  <a:srgbClr val="073E87"/>
                </a:solidFill>
              </a:rPr>
              <a:t>ignificantly </a:t>
            </a:r>
            <a:r>
              <a:rPr lang="en-US" sz="3600" dirty="0">
                <a:solidFill>
                  <a:srgbClr val="073E87"/>
                </a:solidFill>
              </a:rPr>
              <a:t>more controversy about appropriate uniforms, </a:t>
            </a:r>
            <a:r>
              <a:rPr lang="en-US" sz="3600" dirty="0" smtClean="0">
                <a:solidFill>
                  <a:srgbClr val="073E87"/>
                </a:solidFill>
              </a:rPr>
              <a:t>weigh-in procedure etc., than </a:t>
            </a:r>
            <a:r>
              <a:rPr lang="en-US" sz="3600" dirty="0">
                <a:solidFill>
                  <a:srgbClr val="073E87"/>
                </a:solidFill>
              </a:rPr>
              <a:t>the process </a:t>
            </a:r>
            <a:r>
              <a:rPr lang="en-US" sz="3600" dirty="0" smtClean="0">
                <a:solidFill>
                  <a:srgbClr val="073E87"/>
                </a:solidFill>
              </a:rPr>
              <a:t>itself</a:t>
            </a:r>
          </a:p>
          <a:p>
            <a:pPr marL="571500" lvl="0" indent="-571500" algn="ctr">
              <a:spcBef>
                <a:spcPct val="20000"/>
              </a:spcBef>
              <a:buClr>
                <a:srgbClr val="31B6FD"/>
              </a:buClr>
              <a:buSzPct val="100000"/>
              <a:buFontTx/>
              <a:buChar char="-"/>
            </a:pPr>
            <a:r>
              <a:rPr lang="en-US" sz="3600" dirty="0" smtClean="0">
                <a:solidFill>
                  <a:srgbClr val="073E87"/>
                </a:solidFill>
              </a:rPr>
              <a:t>Child who is transitioning to participate in a multi gender sport as a new gender participant without going through the VHSL waiver process</a:t>
            </a:r>
          </a:p>
          <a:p>
            <a:pPr marL="571500" lvl="0" indent="-571500" algn="ctr">
              <a:spcBef>
                <a:spcPct val="20000"/>
              </a:spcBef>
              <a:buClr>
                <a:srgbClr val="31B6FD"/>
              </a:buClr>
              <a:buSzPct val="100000"/>
              <a:buFontTx/>
              <a:buChar char="-"/>
            </a:pPr>
            <a:r>
              <a:rPr lang="en-US" sz="3600" dirty="0" smtClean="0">
                <a:solidFill>
                  <a:srgbClr val="073E87"/>
                </a:solidFill>
              </a:rPr>
              <a:t>Parents who are hoping for a different outcome or a change in </a:t>
            </a:r>
            <a:r>
              <a:rPr lang="en-US" sz="3600" dirty="0" smtClean="0">
                <a:solidFill>
                  <a:srgbClr val="073E87"/>
                </a:solidFill>
              </a:rPr>
              <a:t>“choice of expression” </a:t>
            </a:r>
            <a:r>
              <a:rPr lang="en-US" sz="3600" dirty="0" smtClean="0">
                <a:solidFill>
                  <a:srgbClr val="073E87"/>
                </a:solidFill>
              </a:rPr>
              <a:t>by </a:t>
            </a:r>
            <a:r>
              <a:rPr lang="en-US" sz="3600" dirty="0" smtClean="0">
                <a:solidFill>
                  <a:srgbClr val="073E87"/>
                </a:solidFill>
              </a:rPr>
              <a:t>their </a:t>
            </a:r>
            <a:r>
              <a:rPr lang="en-US" sz="3600" dirty="0" smtClean="0">
                <a:solidFill>
                  <a:srgbClr val="073E87"/>
                </a:solidFill>
              </a:rPr>
              <a:t>child</a:t>
            </a:r>
          </a:p>
          <a:p>
            <a:pPr marL="571500" lvl="0" indent="-571500" algn="ctr">
              <a:spcBef>
                <a:spcPct val="20000"/>
              </a:spcBef>
              <a:buClr>
                <a:srgbClr val="31B6FD"/>
              </a:buClr>
              <a:buSzPct val="100000"/>
              <a:buFontTx/>
              <a:buChar char="-"/>
            </a:pPr>
            <a:endParaRPr lang="en-US" sz="3600" dirty="0" smtClean="0">
              <a:solidFill>
                <a:srgbClr val="073E87"/>
              </a:solidFill>
            </a:endParaRPr>
          </a:p>
          <a:p>
            <a:pPr lvl="0" algn="ctr">
              <a:spcBef>
                <a:spcPct val="20000"/>
              </a:spcBef>
              <a:buClr>
                <a:srgbClr val="31B6FD"/>
              </a:buClr>
              <a:buSzPct val="100000"/>
            </a:pPr>
            <a:endParaRPr lang="en-US" sz="3600" dirty="0">
              <a:solidFill>
                <a:srgbClr val="073E87"/>
              </a:solidFill>
            </a:endParaRPr>
          </a:p>
        </p:txBody>
      </p:sp>
    </p:spTree>
    <p:extLst>
      <p:ext uri="{BB962C8B-B14F-4D97-AF65-F5344CB8AC3E}">
        <p14:creationId xmlns:p14="http://schemas.microsoft.com/office/powerpoint/2010/main" val="4238447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1447800"/>
            <a:ext cx="10713929" cy="5181600"/>
          </a:xfrm>
        </p:spPr>
        <p:txBody>
          <a:bodyPr>
            <a:normAutofit/>
          </a:bodyPr>
          <a:lstStyle/>
          <a:p>
            <a:pPr marL="0" indent="0" algn="ctr">
              <a:buNone/>
            </a:pPr>
            <a:endParaRPr lang="en-US" sz="3600" dirty="0"/>
          </a:p>
          <a:p>
            <a:pPr marL="0" indent="0" algn="ctr">
              <a:buNone/>
            </a:pPr>
            <a:r>
              <a:rPr lang="en-US" sz="3600" dirty="0" smtClean="0"/>
              <a:t>Often Difficult Situations to Understand</a:t>
            </a:r>
            <a:endParaRPr lang="en-US" sz="3600" dirty="0"/>
          </a:p>
          <a:p>
            <a:pPr marL="0" indent="0" algn="ctr">
              <a:buNone/>
            </a:pPr>
            <a:r>
              <a:rPr lang="en-US" sz="3600" dirty="0"/>
              <a:t>Depression</a:t>
            </a:r>
          </a:p>
          <a:p>
            <a:pPr marL="0" indent="0" algn="ctr">
              <a:buNone/>
            </a:pPr>
            <a:r>
              <a:rPr lang="en-US" sz="3600" dirty="0"/>
              <a:t>Concussion</a:t>
            </a:r>
          </a:p>
          <a:p>
            <a:pPr marL="0" indent="0" algn="ctr">
              <a:buNone/>
            </a:pPr>
            <a:r>
              <a:rPr lang="en-US" sz="3600" dirty="0" smtClean="0"/>
              <a:t>Hazing</a:t>
            </a:r>
            <a:endParaRPr lang="en-US" sz="3600" dirty="0"/>
          </a:p>
          <a:p>
            <a:pPr marL="0" indent="0" algn="ctr">
              <a:buNone/>
            </a:pPr>
            <a:r>
              <a:rPr lang="en-US" sz="3600" dirty="0"/>
              <a:t>Substance Abuse</a:t>
            </a:r>
          </a:p>
        </p:txBody>
      </p:sp>
      <p:sp>
        <p:nvSpPr>
          <p:cNvPr id="2" name="Title 1"/>
          <p:cNvSpPr>
            <a:spLocks noGrp="1"/>
          </p:cNvSpPr>
          <p:nvPr>
            <p:ph type="title"/>
          </p:nvPr>
        </p:nvSpPr>
        <p:spPr/>
        <p:txBody>
          <a:bodyPr>
            <a:normAutofit/>
          </a:bodyPr>
          <a:lstStyle/>
          <a:p>
            <a:pPr algn="l"/>
            <a:r>
              <a:rPr lang="en-US" dirty="0"/>
              <a:t> </a:t>
            </a:r>
            <a:r>
              <a:rPr lang="en-US" sz="3600" dirty="0"/>
              <a:t>VHSL Transgender Policy</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65574" y="563055"/>
            <a:ext cx="1845227" cy="803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934196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0729" y="1447801"/>
            <a:ext cx="11498893" cy="5181600"/>
          </a:xfrm>
        </p:spPr>
        <p:txBody>
          <a:bodyPr>
            <a:normAutofit/>
          </a:bodyPr>
          <a:lstStyle/>
          <a:p>
            <a:pPr marL="0" indent="0" algn="ctr">
              <a:buNone/>
            </a:pPr>
            <a:endParaRPr lang="en-US" sz="4800" dirty="0"/>
          </a:p>
          <a:p>
            <a:pPr algn="ctr">
              <a:buFontTx/>
              <a:buChar char="-"/>
            </a:pPr>
            <a:r>
              <a:rPr lang="en-US" sz="3600" dirty="0" smtClean="0"/>
              <a:t>Parents concerned about their information being public knowledge</a:t>
            </a:r>
          </a:p>
          <a:p>
            <a:pPr algn="ctr">
              <a:buFontTx/>
              <a:buChar char="-"/>
            </a:pPr>
            <a:r>
              <a:rPr lang="en-US" sz="3600" dirty="0" smtClean="0"/>
              <a:t>Athletic Administrators who panic over day to day game process</a:t>
            </a:r>
          </a:p>
          <a:p>
            <a:pPr algn="ctr">
              <a:buFontTx/>
              <a:buChar char="-"/>
            </a:pPr>
            <a:endParaRPr lang="en-US" sz="3600" dirty="0"/>
          </a:p>
          <a:p>
            <a:pPr marL="0" indent="0" algn="ctr">
              <a:buNone/>
            </a:pPr>
            <a:r>
              <a:rPr lang="en-US" sz="3600" dirty="0" smtClean="0"/>
              <a:t>CUC will be the key to get through these situations that are uncomfortable for </a:t>
            </a:r>
            <a:r>
              <a:rPr lang="en-US" sz="3600" dirty="0" smtClean="0"/>
              <a:t>all involved</a:t>
            </a:r>
            <a:endParaRPr lang="en-US" sz="3600" dirty="0"/>
          </a:p>
        </p:txBody>
      </p:sp>
      <p:sp>
        <p:nvSpPr>
          <p:cNvPr id="2" name="Title 1"/>
          <p:cNvSpPr>
            <a:spLocks noGrp="1"/>
          </p:cNvSpPr>
          <p:nvPr>
            <p:ph type="title"/>
          </p:nvPr>
        </p:nvSpPr>
        <p:spPr/>
        <p:txBody>
          <a:bodyPr>
            <a:normAutofit/>
          </a:bodyPr>
          <a:lstStyle/>
          <a:p>
            <a:r>
              <a:rPr lang="en-US" dirty="0"/>
              <a:t>          VHSL Transgender Policy</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505763"/>
            <a:ext cx="1391087" cy="774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47186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3462" y="1472852"/>
            <a:ext cx="11298477" cy="5181600"/>
          </a:xfrm>
        </p:spPr>
        <p:txBody>
          <a:bodyPr>
            <a:normAutofit fontScale="92500" lnSpcReduction="20000"/>
          </a:bodyPr>
          <a:lstStyle/>
          <a:p>
            <a:pPr algn="ctr"/>
            <a:endParaRPr lang="en-US" dirty="0"/>
          </a:p>
          <a:p>
            <a:pPr marL="0" indent="0" algn="ctr">
              <a:buNone/>
            </a:pPr>
            <a:r>
              <a:rPr lang="en-US" sz="3600" b="1" dirty="0" smtClean="0"/>
              <a:t>Caring</a:t>
            </a:r>
            <a:r>
              <a:rPr lang="en-US" sz="3600" dirty="0" smtClean="0"/>
              <a:t> – If you believe your staff and you </a:t>
            </a:r>
            <a:r>
              <a:rPr lang="en-US" sz="3600" dirty="0" smtClean="0"/>
              <a:t>may be  </a:t>
            </a:r>
            <a:r>
              <a:rPr lang="en-US" sz="3600" dirty="0" smtClean="0"/>
              <a:t>uncomfortable with the topic, how must that individual feel as they deal with their unique feelings on a daily </a:t>
            </a:r>
            <a:r>
              <a:rPr lang="en-US" sz="3600" dirty="0" smtClean="0"/>
              <a:t>basis as well as an unfamiliar process</a:t>
            </a:r>
            <a:endParaRPr lang="en-US" sz="3600" dirty="0" smtClean="0"/>
          </a:p>
          <a:p>
            <a:pPr marL="0" indent="0" algn="ctr">
              <a:buNone/>
            </a:pPr>
            <a:r>
              <a:rPr lang="en-US" sz="3600" b="1" dirty="0" smtClean="0"/>
              <a:t>Understanding</a:t>
            </a:r>
            <a:r>
              <a:rPr lang="en-US" sz="3600" dirty="0" smtClean="0"/>
              <a:t> – It’s a tough subject let’s try not to treat it any differently than we treat similar subjects within the same scope of our work i.e. depression, anxiety, concussion.</a:t>
            </a:r>
          </a:p>
          <a:p>
            <a:pPr marL="0" indent="0" algn="ctr">
              <a:buNone/>
            </a:pPr>
            <a:r>
              <a:rPr lang="en-US" sz="3600" b="1" dirty="0" smtClean="0"/>
              <a:t>Communication</a:t>
            </a:r>
            <a:r>
              <a:rPr lang="en-US" sz="3600" dirty="0" smtClean="0"/>
              <a:t> </a:t>
            </a:r>
            <a:r>
              <a:rPr lang="en-US" sz="3600" dirty="0" smtClean="0"/>
              <a:t>– If we have something unique an opponent/school/school system is going to encounter give them a heads-up</a:t>
            </a:r>
            <a:endParaRPr lang="en-US" sz="3600" b="1" dirty="0" smtClean="0"/>
          </a:p>
        </p:txBody>
      </p:sp>
      <p:sp>
        <p:nvSpPr>
          <p:cNvPr id="2" name="Title 1"/>
          <p:cNvSpPr>
            <a:spLocks noGrp="1"/>
          </p:cNvSpPr>
          <p:nvPr>
            <p:ph type="title"/>
          </p:nvPr>
        </p:nvSpPr>
        <p:spPr/>
        <p:txBody>
          <a:bodyPr>
            <a:normAutofit/>
          </a:bodyPr>
          <a:lstStyle/>
          <a:p>
            <a:r>
              <a:rPr lang="en-US" dirty="0"/>
              <a:t>          VHSL Transgender Policy</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505763"/>
            <a:ext cx="1391087" cy="774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04451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1447800"/>
            <a:ext cx="8686800" cy="5181600"/>
          </a:xfrm>
        </p:spPr>
        <p:txBody>
          <a:bodyPr>
            <a:normAutofit fontScale="92500" lnSpcReduction="10000"/>
          </a:bodyPr>
          <a:lstStyle/>
          <a:p>
            <a:pPr algn="ctr"/>
            <a:endParaRPr lang="en-US" dirty="0"/>
          </a:p>
          <a:p>
            <a:pPr marL="0" indent="0" algn="ctr">
              <a:buNone/>
            </a:pPr>
            <a:r>
              <a:rPr lang="en-US" sz="4000" dirty="0" smtClean="0"/>
              <a:t>Editorial From L.A. Times</a:t>
            </a:r>
            <a:endParaRPr lang="en-US" sz="4000" dirty="0"/>
          </a:p>
          <a:p>
            <a:pPr marL="0" indent="0" algn="ctr">
              <a:buNone/>
            </a:pPr>
            <a:r>
              <a:rPr lang="en-US" u="sng" dirty="0">
                <a:hlinkClick r:id="rId2"/>
              </a:rPr>
              <a:t>https://</a:t>
            </a:r>
            <a:r>
              <a:rPr lang="en-US" u="sng" dirty="0" smtClean="0">
                <a:hlinkClick r:id="rId2"/>
              </a:rPr>
              <a:t>www.yahoo.com/news/editorial-let-transgender-student-athletes-100056308.html</a:t>
            </a:r>
            <a:endParaRPr lang="en-US" u="sng" dirty="0" smtClean="0"/>
          </a:p>
          <a:p>
            <a:pPr marL="0" indent="0" algn="ctr">
              <a:buNone/>
            </a:pPr>
            <a:r>
              <a:rPr lang="en-US" sz="3600" dirty="0" smtClean="0"/>
              <a:t>“For those who begin transitioning before puberty, which is increasingly common, hormone therapy prevents any physical advantages. And even in those who take hormone therapy later, the extra musculature and endurance dissipate within a year of treatment”</a:t>
            </a:r>
            <a:endParaRPr lang="en-US" sz="3600" dirty="0"/>
          </a:p>
        </p:txBody>
      </p:sp>
      <p:sp>
        <p:nvSpPr>
          <p:cNvPr id="2" name="Title 1"/>
          <p:cNvSpPr>
            <a:spLocks noGrp="1"/>
          </p:cNvSpPr>
          <p:nvPr>
            <p:ph type="title"/>
          </p:nvPr>
        </p:nvSpPr>
        <p:spPr/>
        <p:txBody>
          <a:bodyPr>
            <a:normAutofit/>
          </a:bodyPr>
          <a:lstStyle/>
          <a:p>
            <a:r>
              <a:rPr lang="en-US" dirty="0"/>
              <a:t>          VHSL Transgender Policy</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505763"/>
            <a:ext cx="1391087" cy="774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478582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0945" y="1447800"/>
            <a:ext cx="11829011" cy="5181600"/>
          </a:xfrm>
        </p:spPr>
        <p:txBody>
          <a:bodyPr>
            <a:normAutofit lnSpcReduction="10000"/>
          </a:bodyPr>
          <a:lstStyle/>
          <a:p>
            <a:pPr algn="ctr"/>
            <a:endParaRPr lang="en-US" dirty="0"/>
          </a:p>
          <a:p>
            <a:pPr marL="0" indent="0" algn="ctr">
              <a:buNone/>
            </a:pPr>
            <a:r>
              <a:rPr lang="en-US" sz="4800" dirty="0" smtClean="0"/>
              <a:t>VHSL Criteria and Handbook Reference Locations</a:t>
            </a:r>
          </a:p>
          <a:p>
            <a:pPr marL="0" indent="0" algn="ctr">
              <a:buNone/>
            </a:pPr>
            <a:r>
              <a:rPr lang="en-US" sz="4800" dirty="0" smtClean="0"/>
              <a:t>Criteria  - Under Eligibility- Resources on VHSL Website</a:t>
            </a:r>
          </a:p>
          <a:p>
            <a:pPr marL="0" indent="0" algn="ctr">
              <a:buNone/>
            </a:pPr>
            <a:r>
              <a:rPr lang="en-US" sz="4800" dirty="0" smtClean="0"/>
              <a:t>VHSL Handbook – Transgender Policy - Section 28A-8-1 (Pages 81-83)</a:t>
            </a:r>
          </a:p>
        </p:txBody>
      </p:sp>
      <p:sp>
        <p:nvSpPr>
          <p:cNvPr id="2" name="Title 1"/>
          <p:cNvSpPr>
            <a:spLocks noGrp="1"/>
          </p:cNvSpPr>
          <p:nvPr>
            <p:ph type="title"/>
          </p:nvPr>
        </p:nvSpPr>
        <p:spPr/>
        <p:txBody>
          <a:bodyPr>
            <a:normAutofit/>
          </a:bodyPr>
          <a:lstStyle/>
          <a:p>
            <a:r>
              <a:rPr lang="en-US" dirty="0"/>
              <a:t>          VHSL Transgender Policy</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505763"/>
            <a:ext cx="1391087" cy="774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733258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1447800"/>
            <a:ext cx="8686800" cy="5181600"/>
          </a:xfrm>
        </p:spPr>
        <p:txBody>
          <a:bodyPr>
            <a:normAutofit/>
          </a:bodyPr>
          <a:lstStyle/>
          <a:p>
            <a:pPr algn="ctr"/>
            <a:endParaRPr lang="en-US" dirty="0"/>
          </a:p>
          <a:p>
            <a:pPr marL="0" indent="0" algn="ctr">
              <a:buNone/>
            </a:pPr>
            <a:endParaRPr lang="en-US" sz="4800" dirty="0"/>
          </a:p>
          <a:p>
            <a:pPr marL="0" indent="0" algn="ctr">
              <a:buNone/>
            </a:pPr>
            <a:r>
              <a:rPr lang="en-US" sz="4800" dirty="0"/>
              <a:t>Questions?</a:t>
            </a:r>
          </a:p>
          <a:p>
            <a:pPr marL="0" indent="0" algn="ctr">
              <a:buNone/>
            </a:pPr>
            <a:endParaRPr lang="en-US" sz="3600" dirty="0"/>
          </a:p>
        </p:txBody>
      </p:sp>
      <p:sp>
        <p:nvSpPr>
          <p:cNvPr id="2" name="Title 1"/>
          <p:cNvSpPr>
            <a:spLocks noGrp="1"/>
          </p:cNvSpPr>
          <p:nvPr>
            <p:ph type="title"/>
          </p:nvPr>
        </p:nvSpPr>
        <p:spPr/>
        <p:txBody>
          <a:bodyPr>
            <a:normAutofit/>
          </a:bodyPr>
          <a:lstStyle/>
          <a:p>
            <a:r>
              <a:rPr lang="en-US" dirty="0"/>
              <a:t>          VHSL Transgender Policy</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505763"/>
            <a:ext cx="1391087" cy="774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682861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1447800"/>
            <a:ext cx="8686800" cy="5181600"/>
          </a:xfrm>
        </p:spPr>
        <p:txBody>
          <a:bodyPr>
            <a:normAutofit/>
          </a:bodyPr>
          <a:lstStyle/>
          <a:p>
            <a:pPr algn="ctr"/>
            <a:endParaRPr lang="en-US" dirty="0"/>
          </a:p>
          <a:p>
            <a:pPr marL="0" indent="0" algn="ctr">
              <a:buNone/>
            </a:pPr>
            <a:endParaRPr lang="en-US" sz="3600" dirty="0" smtClean="0"/>
          </a:p>
          <a:p>
            <a:pPr marL="0" indent="0" algn="ctr">
              <a:buNone/>
            </a:pPr>
            <a:r>
              <a:rPr lang="en-US" sz="3600" dirty="0" smtClean="0"/>
              <a:t>Tom </a:t>
            </a:r>
            <a:r>
              <a:rPr lang="en-US" sz="3600" dirty="0"/>
              <a:t>Dolan</a:t>
            </a:r>
          </a:p>
          <a:p>
            <a:pPr marL="0" indent="0" algn="ctr">
              <a:buNone/>
            </a:pPr>
            <a:r>
              <a:rPr lang="en-US" sz="3600" dirty="0">
                <a:hlinkClick r:id="rId2"/>
              </a:rPr>
              <a:t>tdolan@vhsl.org</a:t>
            </a:r>
            <a:endParaRPr lang="en-US" sz="3600" dirty="0"/>
          </a:p>
          <a:p>
            <a:pPr marL="0" indent="0">
              <a:buNone/>
            </a:pPr>
            <a:r>
              <a:rPr lang="en-US" sz="4000" dirty="0"/>
              <a:t>		</a:t>
            </a:r>
          </a:p>
          <a:p>
            <a:pPr marL="0" indent="0">
              <a:buNone/>
            </a:pPr>
            <a:r>
              <a:rPr lang="en-US" sz="4000" dirty="0"/>
              <a:t>		Office	434 </a:t>
            </a:r>
            <a:r>
              <a:rPr lang="en-US" sz="4000" dirty="0" smtClean="0"/>
              <a:t>977-8475</a:t>
            </a:r>
          </a:p>
          <a:p>
            <a:pPr marL="0" indent="0">
              <a:buNone/>
            </a:pPr>
            <a:r>
              <a:rPr lang="en-US" sz="4000" dirty="0"/>
              <a:t>	</a:t>
            </a:r>
            <a:r>
              <a:rPr lang="en-US" sz="4000" dirty="0" smtClean="0"/>
              <a:t>	Cell		757 645-8658</a:t>
            </a:r>
            <a:endParaRPr lang="en-US" sz="4000" dirty="0"/>
          </a:p>
          <a:p>
            <a:pPr marL="0" indent="0" algn="ctr">
              <a:buNone/>
            </a:pPr>
            <a:endParaRPr lang="en-US" sz="3600" dirty="0"/>
          </a:p>
        </p:txBody>
      </p:sp>
      <p:sp>
        <p:nvSpPr>
          <p:cNvPr id="2" name="Title 1"/>
          <p:cNvSpPr>
            <a:spLocks noGrp="1"/>
          </p:cNvSpPr>
          <p:nvPr>
            <p:ph type="title"/>
          </p:nvPr>
        </p:nvSpPr>
        <p:spPr/>
        <p:txBody>
          <a:bodyPr>
            <a:normAutofit/>
          </a:bodyPr>
          <a:lstStyle/>
          <a:p>
            <a:r>
              <a:rPr lang="en-US" dirty="0"/>
              <a:t>          VHSL Transgender Policy</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505763"/>
            <a:ext cx="1391087" cy="774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37388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3765" y="1591056"/>
            <a:ext cx="8686800" cy="5181600"/>
          </a:xfrm>
        </p:spPr>
        <p:txBody>
          <a:bodyPr>
            <a:normAutofit/>
          </a:bodyPr>
          <a:lstStyle/>
          <a:p>
            <a:pPr marL="0" indent="0" algn="ctr">
              <a:buNone/>
            </a:pPr>
            <a:r>
              <a:rPr lang="en-US" sz="3600" dirty="0" smtClean="0"/>
              <a:t>Education</a:t>
            </a:r>
            <a:endParaRPr lang="en-US" sz="3600" dirty="0"/>
          </a:p>
          <a:p>
            <a:pPr marL="0" indent="0" algn="ctr">
              <a:buNone/>
            </a:pPr>
            <a:endParaRPr lang="en-US" sz="3600" dirty="0" smtClean="0"/>
          </a:p>
          <a:p>
            <a:pPr marL="0" indent="0" algn="ctr">
              <a:buNone/>
            </a:pPr>
            <a:r>
              <a:rPr lang="en-US" sz="3600" dirty="0" smtClean="0"/>
              <a:t>Staff</a:t>
            </a:r>
            <a:endParaRPr lang="en-US" sz="3600" dirty="0"/>
          </a:p>
          <a:p>
            <a:pPr marL="0" indent="0" algn="ctr">
              <a:buNone/>
            </a:pPr>
            <a:r>
              <a:rPr lang="en-US" sz="3600" dirty="0"/>
              <a:t>Administrators</a:t>
            </a:r>
          </a:p>
          <a:p>
            <a:pPr marL="0" indent="0" algn="ctr">
              <a:buNone/>
            </a:pPr>
            <a:r>
              <a:rPr lang="en-US" sz="3600" dirty="0" smtClean="0"/>
              <a:t>Clientele</a:t>
            </a:r>
            <a:endParaRPr lang="en-US" sz="3600" dirty="0"/>
          </a:p>
        </p:txBody>
      </p:sp>
      <p:sp>
        <p:nvSpPr>
          <p:cNvPr id="2" name="Title 1"/>
          <p:cNvSpPr>
            <a:spLocks noGrp="1"/>
          </p:cNvSpPr>
          <p:nvPr>
            <p:ph type="title"/>
          </p:nvPr>
        </p:nvSpPr>
        <p:spPr/>
        <p:txBody>
          <a:bodyPr>
            <a:normAutofit/>
          </a:bodyPr>
          <a:lstStyle/>
          <a:p>
            <a:pPr algn="l"/>
            <a:r>
              <a:rPr lang="en-US" dirty="0"/>
              <a:t>VHSL Transgender Policy</a:t>
            </a:r>
            <a:endParaRPr lang="en-US" sz="36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65574" y="563055"/>
            <a:ext cx="1845227" cy="803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56159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1447800"/>
            <a:ext cx="8686800" cy="5181600"/>
          </a:xfrm>
        </p:spPr>
        <p:txBody>
          <a:bodyPr>
            <a:normAutofit/>
          </a:bodyPr>
          <a:lstStyle/>
          <a:p>
            <a:pPr marL="0" indent="0" algn="ctr">
              <a:buNone/>
            </a:pPr>
            <a:r>
              <a:rPr lang="en-US" sz="3600" dirty="0" smtClean="0"/>
              <a:t>Educational Process for League Staff</a:t>
            </a:r>
            <a:endParaRPr lang="en-US" sz="3600" dirty="0"/>
          </a:p>
          <a:p>
            <a:pPr marL="0" indent="0" algn="ctr">
              <a:buNone/>
            </a:pPr>
            <a:r>
              <a:rPr lang="en-US" sz="3600" u="sng" dirty="0"/>
              <a:t>Criteria/Process</a:t>
            </a:r>
            <a:r>
              <a:rPr lang="en-US" sz="3600" dirty="0"/>
              <a:t> </a:t>
            </a:r>
          </a:p>
          <a:p>
            <a:pPr marL="0" indent="0" algn="ctr">
              <a:buNone/>
            </a:pPr>
            <a:r>
              <a:rPr lang="en-US" sz="3600" dirty="0"/>
              <a:t>- Establish draft criteria</a:t>
            </a:r>
          </a:p>
          <a:p>
            <a:pPr marL="0" indent="0" algn="ctr">
              <a:buNone/>
            </a:pPr>
            <a:r>
              <a:rPr lang="en-US" sz="3600" dirty="0"/>
              <a:t>- Review the balance: This criteria vs. other appeal criteria</a:t>
            </a:r>
          </a:p>
          <a:p>
            <a:pPr marL="0" indent="0" algn="ctr">
              <a:buNone/>
            </a:pPr>
            <a:r>
              <a:rPr lang="en-US" sz="3600" dirty="0"/>
              <a:t>- Solicit input on adjustments to criteria</a:t>
            </a:r>
          </a:p>
          <a:p>
            <a:pPr marL="0" indent="0" algn="ctr">
              <a:buNone/>
            </a:pPr>
            <a:r>
              <a:rPr lang="en-US" sz="3600" dirty="0"/>
              <a:t>- Establish final criteria</a:t>
            </a:r>
          </a:p>
          <a:p>
            <a:pPr marL="0" indent="0" algn="ctr">
              <a:buNone/>
            </a:pPr>
            <a:endParaRPr lang="en-US" sz="3600" dirty="0"/>
          </a:p>
        </p:txBody>
      </p:sp>
      <p:sp>
        <p:nvSpPr>
          <p:cNvPr id="2" name="Title 1"/>
          <p:cNvSpPr>
            <a:spLocks noGrp="1"/>
          </p:cNvSpPr>
          <p:nvPr>
            <p:ph type="title"/>
          </p:nvPr>
        </p:nvSpPr>
        <p:spPr/>
        <p:txBody>
          <a:bodyPr>
            <a:normAutofit/>
          </a:bodyPr>
          <a:lstStyle/>
          <a:p>
            <a:pPr algn="l"/>
            <a:r>
              <a:rPr lang="en-US" dirty="0"/>
              <a:t> </a:t>
            </a:r>
            <a:r>
              <a:rPr lang="en-US" sz="3600" dirty="0"/>
              <a:t>VHSL Transgender Policy</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65574" y="563055"/>
            <a:ext cx="1845227" cy="803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7013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5864" y="1366329"/>
            <a:ext cx="9834707" cy="5181600"/>
          </a:xfrm>
        </p:spPr>
        <p:txBody>
          <a:bodyPr>
            <a:normAutofit/>
          </a:bodyPr>
          <a:lstStyle/>
          <a:p>
            <a:pPr marL="0" indent="0" algn="ctr">
              <a:buNone/>
            </a:pPr>
            <a:endParaRPr lang="en-US" sz="3600" dirty="0"/>
          </a:p>
          <a:p>
            <a:pPr marL="0" indent="0" algn="ctr">
              <a:buNone/>
            </a:pPr>
            <a:r>
              <a:rPr lang="en-US" sz="3600" u="sng" dirty="0" smtClean="0"/>
              <a:t>Original Policy </a:t>
            </a:r>
            <a:r>
              <a:rPr lang="en-US" sz="3600" u="sng" smtClean="0"/>
              <a:t>for Consideration</a:t>
            </a:r>
            <a:endParaRPr lang="en-US" sz="3600" u="sng" dirty="0"/>
          </a:p>
          <a:p>
            <a:pPr marL="0" indent="0" algn="ctr">
              <a:buNone/>
            </a:pPr>
            <a:r>
              <a:rPr lang="en-US" sz="3600" dirty="0" smtClean="0"/>
              <a:t>Virginia’s </a:t>
            </a:r>
            <a:r>
              <a:rPr lang="en-US" sz="3600" dirty="0"/>
              <a:t>original legislation was discriminatory relative to other rule criteria:</a:t>
            </a:r>
          </a:p>
          <a:p>
            <a:pPr marL="0" indent="0" algn="ctr">
              <a:buNone/>
            </a:pPr>
            <a:r>
              <a:rPr lang="en-US" sz="3600" dirty="0"/>
              <a:t>- </a:t>
            </a:r>
            <a:r>
              <a:rPr lang="en-US" sz="3600" dirty="0" smtClean="0"/>
              <a:t>Required </a:t>
            </a:r>
            <a:r>
              <a:rPr lang="en-US" sz="3600" dirty="0"/>
              <a:t>steps impossible to meet, AND</a:t>
            </a:r>
          </a:p>
          <a:p>
            <a:pPr marL="0" indent="0" algn="ctr">
              <a:buNone/>
            </a:pPr>
            <a:r>
              <a:rPr lang="en-US" sz="3600" dirty="0"/>
              <a:t>- In most cases medically ill-advised.</a:t>
            </a:r>
          </a:p>
        </p:txBody>
      </p:sp>
      <p:sp>
        <p:nvSpPr>
          <p:cNvPr id="2" name="Title 1"/>
          <p:cNvSpPr>
            <a:spLocks noGrp="1"/>
          </p:cNvSpPr>
          <p:nvPr>
            <p:ph type="title"/>
          </p:nvPr>
        </p:nvSpPr>
        <p:spPr/>
        <p:txBody>
          <a:bodyPr>
            <a:normAutofit/>
          </a:bodyPr>
          <a:lstStyle/>
          <a:p>
            <a:pPr algn="l"/>
            <a:r>
              <a:rPr lang="en-US" dirty="0"/>
              <a:t> </a:t>
            </a:r>
            <a:r>
              <a:rPr lang="en-US" sz="3600" dirty="0"/>
              <a:t>VHSL Transgender Policy</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65574" y="563055"/>
            <a:ext cx="1845227" cy="803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57831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4082" y="1447800"/>
            <a:ext cx="9431518" cy="5181600"/>
          </a:xfrm>
        </p:spPr>
        <p:txBody>
          <a:bodyPr>
            <a:normAutofit/>
          </a:bodyPr>
          <a:lstStyle/>
          <a:p>
            <a:pPr marL="0" indent="0" algn="ctr">
              <a:buNone/>
            </a:pPr>
            <a:endParaRPr lang="en-US" sz="3600" dirty="0"/>
          </a:p>
          <a:p>
            <a:pPr marL="0" indent="0" algn="ctr">
              <a:buNone/>
            </a:pPr>
            <a:r>
              <a:rPr lang="en-US" sz="3600" dirty="0" smtClean="0"/>
              <a:t>The original policy would be akin to:</a:t>
            </a:r>
          </a:p>
          <a:p>
            <a:pPr marL="0" indent="0" algn="ctr">
              <a:buNone/>
            </a:pPr>
            <a:r>
              <a:rPr lang="en-US" sz="3600" dirty="0" smtClean="0"/>
              <a:t> Limiting or </a:t>
            </a:r>
            <a:r>
              <a:rPr lang="en-US" sz="3600" dirty="0"/>
              <a:t>automatically </a:t>
            </a:r>
            <a:r>
              <a:rPr lang="en-US" sz="3600" dirty="0" smtClean="0"/>
              <a:t>denying </a:t>
            </a:r>
            <a:r>
              <a:rPr lang="en-US" sz="3600" dirty="0"/>
              <a:t>scholarship appeals (take five pass five) based on IQ?</a:t>
            </a:r>
          </a:p>
          <a:p>
            <a:pPr marL="0" indent="0" algn="ctr">
              <a:buNone/>
            </a:pPr>
            <a:r>
              <a:rPr lang="en-US" sz="3600" dirty="0"/>
              <a:t>OR</a:t>
            </a:r>
          </a:p>
          <a:p>
            <a:pPr marL="0" indent="0" algn="ctr">
              <a:buNone/>
            </a:pPr>
            <a:r>
              <a:rPr lang="en-US" sz="3600" dirty="0" smtClean="0"/>
              <a:t>Denying </a:t>
            </a:r>
            <a:r>
              <a:rPr lang="en-US" sz="3600" dirty="0"/>
              <a:t>a semester or age appeal to a student who had no ability to take or pass courses </a:t>
            </a:r>
            <a:r>
              <a:rPr lang="en-US" sz="3600" dirty="0" smtClean="0"/>
              <a:t>upon first entry into the U.S. due </a:t>
            </a:r>
            <a:r>
              <a:rPr lang="en-US" sz="3600" dirty="0"/>
              <a:t>specifically to ESL?</a:t>
            </a:r>
          </a:p>
        </p:txBody>
      </p:sp>
      <p:sp>
        <p:nvSpPr>
          <p:cNvPr id="2" name="Title 1"/>
          <p:cNvSpPr>
            <a:spLocks noGrp="1"/>
          </p:cNvSpPr>
          <p:nvPr>
            <p:ph type="title"/>
          </p:nvPr>
        </p:nvSpPr>
        <p:spPr/>
        <p:txBody>
          <a:bodyPr>
            <a:normAutofit/>
          </a:bodyPr>
          <a:lstStyle/>
          <a:p>
            <a:pPr algn="l"/>
            <a:r>
              <a:rPr lang="en-US" dirty="0"/>
              <a:t> </a:t>
            </a:r>
            <a:r>
              <a:rPr lang="en-US" sz="3600" dirty="0"/>
              <a:t>VHSL Transgender Policy</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65574" y="563055"/>
            <a:ext cx="1845227" cy="803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751158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1447800"/>
            <a:ext cx="8686800" cy="5181600"/>
          </a:xfrm>
        </p:spPr>
        <p:txBody>
          <a:bodyPr>
            <a:normAutofit/>
          </a:bodyPr>
          <a:lstStyle/>
          <a:p>
            <a:pPr marL="0" indent="0" algn="ctr">
              <a:buNone/>
            </a:pPr>
            <a:endParaRPr lang="en-US" sz="3600" dirty="0"/>
          </a:p>
          <a:p>
            <a:pPr marL="0" indent="0" algn="ctr">
              <a:buNone/>
            </a:pPr>
            <a:r>
              <a:rPr lang="en-US" sz="3600" u="sng" dirty="0" smtClean="0"/>
              <a:t>After review </a:t>
            </a:r>
            <a:r>
              <a:rPr lang="en-US" sz="3600" u="sng" dirty="0"/>
              <a:t>of </a:t>
            </a:r>
            <a:r>
              <a:rPr lang="en-US" sz="3600" u="sng" dirty="0" smtClean="0"/>
              <a:t>the first </a:t>
            </a:r>
            <a:r>
              <a:rPr lang="en-US" sz="3600" u="sng" dirty="0"/>
              <a:t>draft</a:t>
            </a:r>
          </a:p>
          <a:p>
            <a:pPr marL="0" indent="0" algn="ctr">
              <a:buNone/>
            </a:pPr>
            <a:endParaRPr lang="en-US" sz="3600" dirty="0"/>
          </a:p>
          <a:p>
            <a:pPr marL="0" indent="0" algn="ctr">
              <a:buNone/>
            </a:pPr>
            <a:r>
              <a:rPr lang="en-US" sz="3600" dirty="0" smtClean="0"/>
              <a:t>The transgender policy was assessed versus </a:t>
            </a:r>
            <a:r>
              <a:rPr lang="en-US" sz="3600" dirty="0"/>
              <a:t>other appeal criteria (transfer, age, semester and scholarship) </a:t>
            </a:r>
            <a:r>
              <a:rPr lang="en-US" sz="3600" dirty="0" smtClean="0"/>
              <a:t>and, in comparison, </a:t>
            </a:r>
            <a:r>
              <a:rPr lang="en-US" sz="3600" dirty="0"/>
              <a:t>was determined to be far more difficult </a:t>
            </a:r>
            <a:r>
              <a:rPr lang="en-US" sz="3600" dirty="0" smtClean="0"/>
              <a:t>to meet a standard for waiver</a:t>
            </a:r>
            <a:endParaRPr lang="en-US" sz="3600" dirty="0"/>
          </a:p>
        </p:txBody>
      </p:sp>
      <p:sp>
        <p:nvSpPr>
          <p:cNvPr id="2" name="Title 1"/>
          <p:cNvSpPr>
            <a:spLocks noGrp="1"/>
          </p:cNvSpPr>
          <p:nvPr>
            <p:ph type="title"/>
          </p:nvPr>
        </p:nvSpPr>
        <p:spPr/>
        <p:txBody>
          <a:bodyPr>
            <a:normAutofit/>
          </a:bodyPr>
          <a:lstStyle/>
          <a:p>
            <a:pPr algn="l"/>
            <a:r>
              <a:rPr lang="en-US" dirty="0"/>
              <a:t> </a:t>
            </a:r>
            <a:r>
              <a:rPr lang="en-US" sz="3600" dirty="0"/>
              <a:t>VHSL Transgender Policy</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65574" y="563055"/>
            <a:ext cx="1845227" cy="803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60185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0937" y="1447800"/>
            <a:ext cx="11131463" cy="5181600"/>
          </a:xfrm>
        </p:spPr>
        <p:txBody>
          <a:bodyPr>
            <a:normAutofit/>
          </a:bodyPr>
          <a:lstStyle/>
          <a:p>
            <a:pPr marL="0" indent="0" algn="ctr">
              <a:buNone/>
            </a:pPr>
            <a:endParaRPr lang="en-US" sz="3600" dirty="0"/>
          </a:p>
          <a:p>
            <a:pPr marL="0" indent="0" algn="ctr">
              <a:buNone/>
            </a:pPr>
            <a:r>
              <a:rPr lang="en-US" sz="3600" dirty="0"/>
              <a:t>Soliciting all potential players in a review </a:t>
            </a:r>
            <a:r>
              <a:rPr lang="en-US" sz="3600" dirty="0" smtClean="0"/>
              <a:t>process</a:t>
            </a:r>
            <a:endParaRPr lang="en-US" sz="3600" dirty="0"/>
          </a:p>
          <a:p>
            <a:pPr marL="0" indent="0" algn="ctr">
              <a:buNone/>
            </a:pPr>
            <a:r>
              <a:rPr lang="en-US" sz="3600" dirty="0"/>
              <a:t>- Consulted VHSL legal counsel </a:t>
            </a:r>
          </a:p>
          <a:p>
            <a:pPr marL="0" indent="0" algn="ctr">
              <a:buNone/>
            </a:pPr>
            <a:r>
              <a:rPr lang="en-US" sz="3600" dirty="0"/>
              <a:t>- Consulted VHSL </a:t>
            </a:r>
            <a:r>
              <a:rPr lang="en-US" sz="3600" dirty="0" smtClean="0"/>
              <a:t>Sports Medicine and Advisory Committee (SMAC)</a:t>
            </a:r>
            <a:endParaRPr lang="en-US" sz="3600" dirty="0"/>
          </a:p>
          <a:p>
            <a:pPr marL="0" indent="0" algn="ctr">
              <a:buNone/>
            </a:pPr>
            <a:r>
              <a:rPr lang="en-US" sz="3600" dirty="0"/>
              <a:t>- Solicited groups/individuals with experience in this eligibility area – specifically Helen Carroll (</a:t>
            </a:r>
            <a:r>
              <a:rPr lang="en-US" sz="3600" dirty="0" smtClean="0"/>
              <a:t>National Center for Lesbian Rights - NCLR)</a:t>
            </a:r>
            <a:endParaRPr lang="en-US" sz="3600" dirty="0"/>
          </a:p>
          <a:p>
            <a:pPr marL="0" indent="0" algn="ctr">
              <a:buNone/>
            </a:pPr>
            <a:endParaRPr lang="en-US" sz="3600" dirty="0"/>
          </a:p>
        </p:txBody>
      </p:sp>
      <p:sp>
        <p:nvSpPr>
          <p:cNvPr id="2" name="Title 1"/>
          <p:cNvSpPr>
            <a:spLocks noGrp="1"/>
          </p:cNvSpPr>
          <p:nvPr>
            <p:ph type="title"/>
          </p:nvPr>
        </p:nvSpPr>
        <p:spPr/>
        <p:txBody>
          <a:bodyPr>
            <a:normAutofit/>
          </a:bodyPr>
          <a:lstStyle/>
          <a:p>
            <a:pPr algn="l"/>
            <a:r>
              <a:rPr lang="en-US" dirty="0"/>
              <a:t> </a:t>
            </a:r>
            <a:r>
              <a:rPr lang="en-US" sz="3600" dirty="0"/>
              <a:t>VHSL Transgender Policy</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65574" y="563055"/>
            <a:ext cx="1845227" cy="803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67911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1853</TotalTime>
  <Words>1486</Words>
  <Application>Microsoft Office PowerPoint</Application>
  <PresentationFormat>Widescreen</PresentationFormat>
  <Paragraphs>203</Paragraphs>
  <Slides>35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Candara</vt:lpstr>
      <vt:lpstr>Symbol</vt:lpstr>
      <vt:lpstr>Waveform</vt:lpstr>
      <vt:lpstr>VHSL Transgender Policy</vt:lpstr>
      <vt:lpstr> VHSL Transgender Policy</vt:lpstr>
      <vt:lpstr> VHSL Transgender Policy</vt:lpstr>
      <vt:lpstr>VHSL Transgender Policy</vt:lpstr>
      <vt:lpstr> VHSL Transgender Policy</vt:lpstr>
      <vt:lpstr> VHSL Transgender Policy</vt:lpstr>
      <vt:lpstr> VHSL Transgender Policy</vt:lpstr>
      <vt:lpstr> VHSL Transgender Policy</vt:lpstr>
      <vt:lpstr> VHSL Transgender Policy</vt:lpstr>
      <vt:lpstr> VHSL Transgender Policy</vt:lpstr>
      <vt:lpstr> VHSL Transgender Policy</vt:lpstr>
      <vt:lpstr> VHSL Transgender Policy</vt:lpstr>
      <vt:lpstr> VHSL Transgender Policy</vt:lpstr>
      <vt:lpstr> VHSL Transgender Policy</vt:lpstr>
      <vt:lpstr> VHSL Transgender Policy</vt:lpstr>
      <vt:lpstr> VHSL Transgender Policy</vt:lpstr>
      <vt:lpstr> VHSL Transgender Policy</vt:lpstr>
      <vt:lpstr> VHSL Transgender Policy</vt:lpstr>
      <vt:lpstr> VHSL Transgender Policy</vt:lpstr>
      <vt:lpstr> VHSL Transgender Policy</vt:lpstr>
      <vt:lpstr> VHSL Transgender Policy</vt:lpstr>
      <vt:lpstr> VHSL Transgender Policy</vt:lpstr>
      <vt:lpstr> VHSL Transgender Policy</vt:lpstr>
      <vt:lpstr> VHSL Transgender Policy</vt:lpstr>
      <vt:lpstr> VHSL Transgender Policy</vt:lpstr>
      <vt:lpstr>  VHSL Transgender Policy          </vt:lpstr>
      <vt:lpstr> VHSL Transgender Policy</vt:lpstr>
      <vt:lpstr> VHSL Transgender Policy</vt:lpstr>
      <vt:lpstr>          VHSL Transgender Policy</vt:lpstr>
      <vt:lpstr>          VHSL Transgender Policy</vt:lpstr>
      <vt:lpstr>          VHSL Transgender Policy</vt:lpstr>
      <vt:lpstr>          VHSL Transgender Policy</vt:lpstr>
      <vt:lpstr>          VHSL Transgender Policy</vt:lpstr>
      <vt:lpstr>          VHSL Transgender Policy</vt:lpstr>
      <vt:lpstr>          VHSL Transgender Policy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Talk About Transgender</dc:title>
  <dc:creator>Tom Dolan</dc:creator>
  <cp:lastModifiedBy>Tom Dolan</cp:lastModifiedBy>
  <cp:revision>84</cp:revision>
  <cp:lastPrinted>2018-06-12T19:07:48Z</cp:lastPrinted>
  <dcterms:created xsi:type="dcterms:W3CDTF">2018-05-10T13:12:19Z</dcterms:created>
  <dcterms:modified xsi:type="dcterms:W3CDTF">2021-11-04T17:29:26Z</dcterms:modified>
</cp:coreProperties>
</file>